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9" r:id="rId3"/>
    <p:sldId id="288" r:id="rId4"/>
    <p:sldId id="289" r:id="rId5"/>
    <p:sldId id="260" r:id="rId6"/>
    <p:sldId id="290" r:id="rId7"/>
    <p:sldId id="278" r:id="rId8"/>
    <p:sldId id="291" r:id="rId9"/>
    <p:sldId id="262" r:id="rId10"/>
    <p:sldId id="292" r:id="rId11"/>
    <p:sldId id="294" r:id="rId12"/>
    <p:sldId id="276" r:id="rId13"/>
    <p:sldId id="295" r:id="rId14"/>
    <p:sldId id="277" r:id="rId15"/>
    <p:sldId id="296" r:id="rId16"/>
    <p:sldId id="263" r:id="rId17"/>
    <p:sldId id="298" r:id="rId18"/>
    <p:sldId id="297" r:id="rId19"/>
    <p:sldId id="299" r:id="rId20"/>
    <p:sldId id="264" r:id="rId21"/>
    <p:sldId id="302" r:id="rId22"/>
    <p:sldId id="300" r:id="rId23"/>
    <p:sldId id="318" r:id="rId24"/>
    <p:sldId id="301" r:id="rId25"/>
    <p:sldId id="265" r:id="rId26"/>
    <p:sldId id="303" r:id="rId27"/>
    <p:sldId id="266" r:id="rId28"/>
    <p:sldId id="311" r:id="rId29"/>
    <p:sldId id="309" r:id="rId30"/>
    <p:sldId id="312" r:id="rId31"/>
    <p:sldId id="279" r:id="rId32"/>
    <p:sldId id="313" r:id="rId33"/>
    <p:sldId id="280" r:id="rId34"/>
    <p:sldId id="281" r:id="rId35"/>
    <p:sldId id="267" r:id="rId36"/>
    <p:sldId id="282" r:id="rId37"/>
    <p:sldId id="314" r:id="rId38"/>
    <p:sldId id="268" r:id="rId39"/>
    <p:sldId id="310" r:id="rId40"/>
    <p:sldId id="321" r:id="rId41"/>
    <p:sldId id="283" r:id="rId42"/>
    <p:sldId id="320" r:id="rId43"/>
    <p:sldId id="269" r:id="rId44"/>
    <p:sldId id="319" r:id="rId45"/>
    <p:sldId id="284" r:id="rId46"/>
    <p:sldId id="322" r:id="rId47"/>
    <p:sldId id="270" r:id="rId48"/>
    <p:sldId id="323" r:id="rId49"/>
    <p:sldId id="285" r:id="rId50"/>
    <p:sldId id="324" r:id="rId51"/>
    <p:sldId id="271" r:id="rId52"/>
    <p:sldId id="286" r:id="rId53"/>
    <p:sldId id="326" r:id="rId54"/>
    <p:sldId id="307" r:id="rId55"/>
    <p:sldId id="325" r:id="rId56"/>
    <p:sldId id="272" r:id="rId57"/>
    <p:sldId id="287" r:id="rId58"/>
    <p:sldId id="305" r:id="rId59"/>
    <p:sldId id="306" r:id="rId60"/>
    <p:sldId id="273" r:id="rId61"/>
    <p:sldId id="304" r:id="rId62"/>
    <p:sldId id="315" r:id="rId63"/>
    <p:sldId id="327" r:id="rId6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1637" autoAdjust="0"/>
    <p:restoredTop sz="94660"/>
  </p:normalViewPr>
  <p:slideViewPr>
    <p:cSldViewPr>
      <p:cViewPr varScale="1">
        <p:scale>
          <a:sx n="70" d="100"/>
          <a:sy n="70" d="100"/>
        </p:scale>
        <p:origin x="-10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pPr/>
              <a:t>14/08/1443</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14/08/1443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14/08/1443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pPr/>
              <a:t>14/08/1443</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pPr/>
              <a:t>14/08/1443</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14/08/1443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14/08/1443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pPr/>
              <a:t>14/08/1443</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14/08/1443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pPr/>
              <a:t>14/08/1443</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pPr/>
              <a:t>14/08/1443</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pPr/>
              <a:t>14/08/1443</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pubmed.ncbi.nlm.nih.gov/34961553/"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8D4359A-3026-4A19-9DB3-4EA383E88F4D}"/>
              </a:ext>
            </a:extLst>
          </p:cNvPr>
          <p:cNvPicPr>
            <a:picLocks noChangeAspect="1"/>
          </p:cNvPicPr>
          <p:nvPr/>
        </p:nvPicPr>
        <p:blipFill>
          <a:blip r:embed="rId2">
            <a:extLst>
              <a:ext uri="{BEBA8EAE-BF5A-486C-A8C5-ECC9F3942E4B}">
                <a14:imgProps xmlns:a14="http://schemas.microsoft.com/office/drawing/2010/main" xmlns="">
                  <a14:imgLayer r:embed="rId3">
                    <a14:imgEffect>
                      <a14:sharpenSoften amount="-43000"/>
                    </a14:imgEffect>
                  </a14:imgLayer>
                </a14:imgProps>
              </a:ext>
              <a:ext uri="{28A0092B-C50C-407E-A947-70E740481C1C}">
                <a14:useLocalDpi xmlns:a14="http://schemas.microsoft.com/office/drawing/2010/main" xmlns="" val="0"/>
              </a:ext>
            </a:extLst>
          </a:blip>
          <a:stretch>
            <a:fillRect/>
          </a:stretch>
        </p:blipFill>
        <p:spPr>
          <a:xfrm>
            <a:off x="-25989" y="-27384"/>
            <a:ext cx="9054898" cy="6552728"/>
          </a:xfrm>
          <a:prstGeom prst="ellipse">
            <a:avLst/>
          </a:prstGeom>
          <a:ln>
            <a:noFill/>
          </a:ln>
          <a:effectLst>
            <a:softEdge rad="112500"/>
          </a:effectLst>
        </p:spPr>
      </p:pic>
      <p:sp>
        <p:nvSpPr>
          <p:cNvPr id="6" name="عنوان 1">
            <a:extLst>
              <a:ext uri="{FF2B5EF4-FFF2-40B4-BE49-F238E27FC236}">
                <a16:creationId xmlns:a16="http://schemas.microsoft.com/office/drawing/2014/main" xmlns="" id="{E98C10D5-429F-4AE2-AF04-3520F49BF6DE}"/>
              </a:ext>
            </a:extLst>
          </p:cNvPr>
          <p:cNvSpPr>
            <a:spLocks noGrp="1"/>
          </p:cNvSpPr>
          <p:nvPr>
            <p:ph type="ctrTitle"/>
          </p:nvPr>
        </p:nvSpPr>
        <p:spPr>
          <a:xfrm>
            <a:off x="-104056" y="822775"/>
            <a:ext cx="7605014" cy="546374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Gestational </a:t>
            </a:r>
            <a:r>
              <a:rPr lang="en-US" sz="48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breast </a:t>
            </a:r>
            <a:r>
              <a:rPr lang="ar-SY" sz="48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ar-SY" sz="48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8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cancer</a:t>
            </a:r>
            <a:br>
              <a:rPr lang="en-US" sz="48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cap="none" dirty="0" smtClean="0">
                <a:ln w="11430"/>
                <a:solidFill>
                  <a:srgbClr val="FF66FF"/>
                </a:solidFill>
                <a:effectLst>
                  <a:outerShdw blurRad="50800" dist="39000" dir="5460000" algn="tl">
                    <a:srgbClr val="000000">
                      <a:alpha val="38000"/>
                    </a:srgbClr>
                  </a:outerShdw>
                </a:effectLst>
              </a:rPr>
              <a:t>prepared by: </a:t>
            </a:r>
            <a:r>
              <a:rPr lang="en-US" sz="3200" cap="none" dirty="0" err="1" smtClean="0">
                <a:ln w="11430"/>
                <a:solidFill>
                  <a:srgbClr val="FF66FF"/>
                </a:solidFill>
                <a:effectLst>
                  <a:outerShdw blurRad="50800" dist="39000" dir="5460000" algn="tl">
                    <a:srgbClr val="000000">
                      <a:alpha val="38000"/>
                    </a:srgbClr>
                  </a:outerShdw>
                </a:effectLst>
              </a:rPr>
              <a:t>Razan</a:t>
            </a:r>
            <a:r>
              <a:rPr lang="en-US" sz="3200" cap="none" dirty="0" smtClean="0">
                <a:ln w="11430"/>
                <a:solidFill>
                  <a:srgbClr val="FF66FF"/>
                </a:solidFill>
                <a:effectLst>
                  <a:outerShdw blurRad="50800" dist="39000" dir="5460000" algn="tl">
                    <a:srgbClr val="000000">
                      <a:alpha val="38000"/>
                    </a:srgbClr>
                  </a:outerShdw>
                </a:effectLst>
              </a:rPr>
              <a:t> </a:t>
            </a:r>
            <a:r>
              <a:rPr lang="en-US" sz="3200" cap="none" dirty="0" err="1" smtClean="0">
                <a:ln w="11430"/>
                <a:solidFill>
                  <a:srgbClr val="FF66FF"/>
                </a:solidFill>
                <a:effectLst>
                  <a:outerShdw blurRad="50800" dist="39000" dir="5460000" algn="tl">
                    <a:srgbClr val="000000">
                      <a:alpha val="38000"/>
                    </a:srgbClr>
                  </a:outerShdw>
                </a:effectLst>
              </a:rPr>
              <a:t>Hadidi</a:t>
            </a:r>
            <a:endParaRPr lang="ar-SA" sz="3200" cap="none" dirty="0">
              <a:ln w="11430"/>
              <a:solidFill>
                <a:srgbClr val="FF66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815823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She attained menarche at 13  years of age, and her menstrual periods are regular. She does not use tobacco or alcohol.</a:t>
            </a:r>
          </a:p>
          <a:p>
            <a:pPr marL="0" indent="0" algn="l">
              <a:buNone/>
            </a:pPr>
            <a:r>
              <a:rPr lang="en-US" dirty="0"/>
              <a:t>She has </a:t>
            </a:r>
            <a:r>
              <a:rPr lang="en-US" b="1" dirty="0"/>
              <a:t>no family history </a:t>
            </a:r>
            <a:r>
              <a:rPr lang="en-US" dirty="0"/>
              <a:t>of breast cancer or other cancers. Her past medical history is significant for abdominal pain, bloody diarrhea, and mucus in her stools, which on colonoscopy and biopsies revealed a diagnosis of </a:t>
            </a:r>
            <a:r>
              <a:rPr lang="en-US" dirty="0" err="1"/>
              <a:t>Crohn’s</a:t>
            </a:r>
            <a:r>
              <a:rPr lang="en-US" dirty="0"/>
              <a:t> disease 1 year ago (July 2013) (Fig. 1).</a:t>
            </a:r>
            <a:endParaRPr lang="ar-SA" dirty="0"/>
          </a:p>
        </p:txBody>
      </p:sp>
    </p:spTree>
    <p:extLst>
      <p:ext uri="{BB962C8B-B14F-4D97-AF65-F5344CB8AC3E}">
        <p14:creationId xmlns:p14="http://schemas.microsoft.com/office/powerpoint/2010/main" xmlns="" val="3467779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457200" y="1484784"/>
            <a:ext cx="7467600" cy="3534849"/>
          </a:xfrm>
        </p:spPr>
      </p:pic>
    </p:spTree>
    <p:extLst>
      <p:ext uri="{BB962C8B-B14F-4D97-AF65-F5344CB8AC3E}">
        <p14:creationId xmlns:p14="http://schemas.microsoft.com/office/powerpoint/2010/main" xmlns="" val="3584895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692696"/>
            <a:ext cx="8229600" cy="4525963"/>
          </a:xfrm>
        </p:spPr>
        <p:txBody>
          <a:bodyPr>
            <a:normAutofit/>
          </a:bodyPr>
          <a:lstStyle/>
          <a:p>
            <a:pPr marL="0" indent="0" algn="l">
              <a:buNone/>
            </a:pPr>
            <a:r>
              <a:rPr lang="en-US" dirty="0"/>
              <a:t>She was started with oral prednisone 20 mg daily, which was subsequently discontinued by the patient after 3 months because of inappropriate weight gain.</a:t>
            </a:r>
          </a:p>
          <a:p>
            <a:pPr marL="0" indent="0" algn="l">
              <a:buNone/>
            </a:pPr>
            <a:r>
              <a:rPr lang="en-US" dirty="0"/>
              <a:t>About a month later, she got pregnant, She had taken some over the counter medications, including acetaminophen. </a:t>
            </a:r>
          </a:p>
        </p:txBody>
      </p:sp>
    </p:spTree>
    <p:extLst>
      <p:ext uri="{BB962C8B-B14F-4D97-AF65-F5344CB8AC3E}">
        <p14:creationId xmlns:p14="http://schemas.microsoft.com/office/powerpoint/2010/main" xmlns="" val="2227047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692696"/>
            <a:ext cx="8229600" cy="4525963"/>
          </a:xfrm>
        </p:spPr>
        <p:txBody>
          <a:bodyPr/>
          <a:lstStyle/>
          <a:p>
            <a:pPr marL="0" indent="0" algn="l">
              <a:buNone/>
            </a:pPr>
            <a:r>
              <a:rPr lang="en-US" dirty="0"/>
              <a:t>On physical examination, a firm, </a:t>
            </a:r>
            <a:r>
              <a:rPr lang="en-US" dirty="0" err="1"/>
              <a:t>nontender</a:t>
            </a:r>
            <a:r>
              <a:rPr lang="en-US" dirty="0"/>
              <a:t> mass in the upper outer quadrant of the left breast was found with no palpable axillary lymph nodes. </a:t>
            </a:r>
          </a:p>
          <a:p>
            <a:pPr marL="0" indent="0" algn="l">
              <a:buNone/>
            </a:pPr>
            <a:r>
              <a:rPr lang="en-US" dirty="0"/>
              <a:t>Ultrasound of the left breast was suspicious for a malignant mass in the upper outer quadrant. </a:t>
            </a:r>
            <a:endParaRPr lang="ar-SA" dirty="0"/>
          </a:p>
          <a:p>
            <a:pPr algn="l"/>
            <a:endParaRPr lang="ar-SA" dirty="0"/>
          </a:p>
        </p:txBody>
      </p:sp>
    </p:spTree>
    <p:extLst>
      <p:ext uri="{BB962C8B-B14F-4D97-AF65-F5344CB8AC3E}">
        <p14:creationId xmlns:p14="http://schemas.microsoft.com/office/powerpoint/2010/main" xmlns="" val="1867786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Vital signs were within normal limits, the abdomen was soft, </a:t>
            </a:r>
            <a:r>
              <a:rPr lang="en-US" dirty="0" err="1"/>
              <a:t>nondistended</a:t>
            </a:r>
            <a:r>
              <a:rPr lang="en-US" dirty="0"/>
              <a:t>, and </a:t>
            </a:r>
            <a:r>
              <a:rPr lang="en-US" dirty="0" err="1"/>
              <a:t>nontender</a:t>
            </a:r>
            <a:r>
              <a:rPr lang="en-US" dirty="0"/>
              <a:t> without </a:t>
            </a:r>
            <a:r>
              <a:rPr lang="en-US" dirty="0" err="1"/>
              <a:t>hepatosplenomegaly</a:t>
            </a:r>
            <a:r>
              <a:rPr lang="en-US" dirty="0"/>
              <a:t> or masses. </a:t>
            </a:r>
          </a:p>
          <a:p>
            <a:pPr marL="0" indent="0" algn="l">
              <a:buNone/>
            </a:pPr>
            <a:r>
              <a:rPr lang="en-US" dirty="0"/>
              <a:t>The neurological examination revealed intact cranial nerves and normal muscle strength in all extremities. Other clinical examinations were within normal limits. </a:t>
            </a:r>
            <a:endParaRPr lang="ar-SA" dirty="0"/>
          </a:p>
        </p:txBody>
      </p:sp>
    </p:spTree>
    <p:extLst>
      <p:ext uri="{BB962C8B-B14F-4D97-AF65-F5344CB8AC3E}">
        <p14:creationId xmlns:p14="http://schemas.microsoft.com/office/powerpoint/2010/main" xmlns="" val="940202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Laboratory results are as follows: Leukocytes: 6.60 ×  103/µL; neutrophils: 56%; hemoglobin: 11.5 g/</a:t>
            </a:r>
            <a:r>
              <a:rPr lang="en-US" dirty="0" err="1"/>
              <a:t>dL</a:t>
            </a:r>
            <a:r>
              <a:rPr lang="en-US" dirty="0"/>
              <a:t>; platelets: 301 ×  103/µL; urea: 31 mg/ </a:t>
            </a:r>
            <a:r>
              <a:rPr lang="en-US" dirty="0" err="1"/>
              <a:t>dL</a:t>
            </a:r>
            <a:r>
              <a:rPr lang="en-US" dirty="0"/>
              <a:t>; </a:t>
            </a:r>
            <a:r>
              <a:rPr lang="en-US" dirty="0" err="1"/>
              <a:t>creatinine</a:t>
            </a:r>
            <a:r>
              <a:rPr lang="en-US" dirty="0"/>
              <a:t>: 0.74  mg/</a:t>
            </a:r>
            <a:r>
              <a:rPr lang="en-US" dirty="0" err="1"/>
              <a:t>dL</a:t>
            </a:r>
            <a:r>
              <a:rPr lang="en-US" dirty="0"/>
              <a:t>; alanine aminotransferase (ALT): 18 IU/L; aspartate transaminase (AST): 22 IU/L. The electrocardiographic findings and urinalysis were normal.</a:t>
            </a:r>
            <a:endParaRPr lang="ar-SA" dirty="0"/>
          </a:p>
        </p:txBody>
      </p:sp>
    </p:spTree>
    <p:extLst>
      <p:ext uri="{BB962C8B-B14F-4D97-AF65-F5344CB8AC3E}">
        <p14:creationId xmlns:p14="http://schemas.microsoft.com/office/powerpoint/2010/main" xmlns="" val="3639329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The patient underwent an excisional biopsy that revealed </a:t>
            </a:r>
            <a:r>
              <a:rPr lang="en-US" b="1" dirty="0"/>
              <a:t>a 6 cm mass </a:t>
            </a:r>
            <a:r>
              <a:rPr lang="en-US" dirty="0"/>
              <a:t>(T3). The histopathology exam revealed an invasive lobular carcinoma (</a:t>
            </a:r>
            <a:r>
              <a:rPr lang="en-US" b="1" dirty="0"/>
              <a:t>ILC</a:t>
            </a:r>
            <a:r>
              <a:rPr lang="en-US" dirty="0"/>
              <a:t>) grade III (Fig.  2). </a:t>
            </a:r>
          </a:p>
          <a:p>
            <a:pPr marL="0" indent="0" algn="l">
              <a:buNone/>
            </a:pPr>
            <a:r>
              <a:rPr lang="en-US" dirty="0"/>
              <a:t> </a:t>
            </a:r>
            <a:endParaRPr lang="ar-SA" dirty="0"/>
          </a:p>
        </p:txBody>
      </p:sp>
    </p:spTree>
    <p:extLst>
      <p:ext uri="{BB962C8B-B14F-4D97-AF65-F5344CB8AC3E}">
        <p14:creationId xmlns:p14="http://schemas.microsoft.com/office/powerpoint/2010/main" xmlns="" val="2309787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457200" y="2350333"/>
            <a:ext cx="7467600" cy="3373359"/>
          </a:xfrm>
        </p:spPr>
      </p:pic>
    </p:spTree>
    <p:extLst>
      <p:ext uri="{BB962C8B-B14F-4D97-AF65-F5344CB8AC3E}">
        <p14:creationId xmlns:p14="http://schemas.microsoft.com/office/powerpoint/2010/main" xmlns="" val="3035094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Using immunohistochemistry (IHC), 30% of tumor cells stained positive for estrogen receptors (ER), negative for progesterone receptors (PR), and negative for human epidermal growth factor receptor-2 (HER-2) (+ 1). </a:t>
            </a:r>
          </a:p>
        </p:txBody>
      </p:sp>
    </p:spTree>
    <p:extLst>
      <p:ext uri="{BB962C8B-B14F-4D97-AF65-F5344CB8AC3E}">
        <p14:creationId xmlns:p14="http://schemas.microsoft.com/office/powerpoint/2010/main" xmlns="" val="2277238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Ultrasound of the right breast was unremarkable. Furthermore, chest X-ray (with shielding) and abdominal ultrasonography showed no signs of metastatic disease (M0).</a:t>
            </a:r>
            <a:endParaRPr lang="ar-SA" dirty="0"/>
          </a:p>
          <a:p>
            <a:endParaRPr lang="ar-SA" dirty="0"/>
          </a:p>
        </p:txBody>
      </p:sp>
    </p:spTree>
    <p:extLst>
      <p:ext uri="{BB962C8B-B14F-4D97-AF65-F5344CB8AC3E}">
        <p14:creationId xmlns:p14="http://schemas.microsoft.com/office/powerpoint/2010/main" xmlns="" val="3339238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908721"/>
            <a:ext cx="8229600" cy="2952327"/>
          </a:xfrm>
        </p:spPr>
        <p:txBody>
          <a:bodyPr>
            <a:normAutofit/>
          </a:bodyPr>
          <a:lstStyle/>
          <a:p>
            <a:pPr marL="0" indent="0" algn="l">
              <a:buNone/>
            </a:pPr>
            <a:r>
              <a:rPr lang="en-US" dirty="0"/>
              <a:t>Breast cancer is the most frequently diagnosed malignancy in females, accounting for around 30% of female cancers [1].</a:t>
            </a:r>
          </a:p>
          <a:p>
            <a:pPr marL="0" indent="0" algn="l">
              <a:buNone/>
            </a:pPr>
            <a:r>
              <a:rPr lang="en-US" dirty="0"/>
              <a:t>It is the leading cause of cancer death in women globally [1]. </a:t>
            </a:r>
          </a:p>
        </p:txBody>
      </p:sp>
      <p:sp>
        <p:nvSpPr>
          <p:cNvPr id="4" name="عنوان 1"/>
          <p:cNvSpPr>
            <a:spLocks noGrp="1"/>
          </p:cNvSpPr>
          <p:nvPr>
            <p:ph type="title"/>
          </p:nvPr>
        </p:nvSpPr>
        <p:spPr>
          <a:xfrm>
            <a:off x="457200" y="5166320"/>
            <a:ext cx="7467600" cy="1143000"/>
          </a:xfrm>
        </p:spPr>
        <p:txBody>
          <a:bodyPr>
            <a:normAutofit/>
          </a:bodyPr>
          <a:lstStyle/>
          <a:p>
            <a:r>
              <a:rPr lang="en-US" sz="1800" dirty="0"/>
              <a:t>1. Siegel RL, Miller KD, </a:t>
            </a:r>
            <a:r>
              <a:rPr lang="en-US" sz="1800" dirty="0" err="1"/>
              <a:t>Jemal</a:t>
            </a:r>
            <a:r>
              <a:rPr lang="en-US" sz="1800" dirty="0"/>
              <a:t> A. Cancer statistics, 2020. CA Cancer J </a:t>
            </a:r>
            <a:r>
              <a:rPr lang="en-US" sz="1800" dirty="0" err="1"/>
              <a:t>Clin</a:t>
            </a:r>
            <a:r>
              <a:rPr lang="en-US" sz="1800" dirty="0"/>
              <a:t>. 2020;70:7–30.</a:t>
            </a:r>
            <a:br>
              <a:rPr lang="en-US" sz="1800" dirty="0"/>
            </a:br>
            <a:endParaRPr lang="ar-SA" sz="1800" dirty="0"/>
          </a:p>
        </p:txBody>
      </p:sp>
    </p:spTree>
    <p:extLst>
      <p:ext uri="{BB962C8B-B14F-4D97-AF65-F5344CB8AC3E}">
        <p14:creationId xmlns:p14="http://schemas.microsoft.com/office/powerpoint/2010/main" xmlns="" val="3916160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She received </a:t>
            </a:r>
            <a:r>
              <a:rPr lang="en-US" dirty="0" err="1"/>
              <a:t>neoadjuvant</a:t>
            </a:r>
            <a:r>
              <a:rPr lang="en-US" dirty="0"/>
              <a:t> intravenous chemotherapy, with two cycles of doxorubicin 100 mg and cyclophosphamide 1000 mg (AC); the period between the two cycles was 3 weeks. </a:t>
            </a:r>
          </a:p>
        </p:txBody>
      </p:sp>
    </p:spTree>
    <p:extLst>
      <p:ext uri="{BB962C8B-B14F-4D97-AF65-F5344CB8AC3E}">
        <p14:creationId xmlns:p14="http://schemas.microsoft.com/office/powerpoint/2010/main" xmlns="" val="676697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571472"/>
            <a:ext cx="7467600" cy="4873752"/>
          </a:xfrm>
        </p:spPr>
        <p:txBody>
          <a:bodyPr/>
          <a:lstStyle/>
          <a:p>
            <a:pPr marL="0" indent="0" algn="l">
              <a:buNone/>
            </a:pPr>
            <a:r>
              <a:rPr lang="en-US" dirty="0"/>
              <a:t>Then, she took a rest from chemotherapy for a month and delivered a </a:t>
            </a:r>
            <a:r>
              <a:rPr lang="en-US" b="1" dirty="0"/>
              <a:t>live female infant </a:t>
            </a:r>
            <a:r>
              <a:rPr lang="en-US" dirty="0"/>
              <a:t>appropriate for gestational age, with no congenital malformation, by a cesarean section. </a:t>
            </a:r>
          </a:p>
          <a:p>
            <a:endParaRPr lang="ar-SA" dirty="0"/>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l="17902"/>
          <a:stretch/>
        </p:blipFill>
        <p:spPr>
          <a:xfrm>
            <a:off x="1572614" y="2492896"/>
            <a:ext cx="5879706" cy="3584608"/>
          </a:xfrm>
          <a:prstGeom prst="rect">
            <a:avLst/>
          </a:prstGeom>
          <a:ln>
            <a:noFill/>
          </a:ln>
          <a:effectLst>
            <a:softEdge rad="112500"/>
          </a:effectLst>
        </p:spPr>
      </p:pic>
    </p:spTree>
    <p:extLst>
      <p:ext uri="{BB962C8B-B14F-4D97-AF65-F5344CB8AC3E}">
        <p14:creationId xmlns:p14="http://schemas.microsoft.com/office/powerpoint/2010/main" xmlns="" val="2414086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196752"/>
            <a:ext cx="8229600" cy="4525963"/>
          </a:xfrm>
        </p:spPr>
        <p:txBody>
          <a:bodyPr>
            <a:normAutofit/>
          </a:bodyPr>
          <a:lstStyle/>
          <a:p>
            <a:pPr marL="0" indent="0" algn="l">
              <a:buNone/>
            </a:pPr>
            <a:r>
              <a:rPr lang="en-US" b="1" dirty="0"/>
              <a:t>Postpartum</a:t>
            </a:r>
            <a:r>
              <a:rPr lang="en-US" dirty="0"/>
              <a:t>, she underwent a left modi</a:t>
            </a:r>
            <a:r>
              <a:rPr lang="en-US" b="1" dirty="0"/>
              <a:t>fied radical </a:t>
            </a:r>
            <a:r>
              <a:rPr lang="en-US" dirty="0"/>
              <a:t>mastectomy and axillary lymph nodes dissection </a:t>
            </a:r>
            <a:r>
              <a:rPr lang="en-US" dirty="0" smtClean="0"/>
              <a:t>(</a:t>
            </a:r>
            <a:r>
              <a:rPr lang="en-US" dirty="0"/>
              <a:t>MRM and ALND</a:t>
            </a:r>
            <a:r>
              <a:rPr lang="en-US" dirty="0" smtClean="0"/>
              <a:t>).</a:t>
            </a:r>
          </a:p>
          <a:p>
            <a:pPr marL="0" indent="0" algn="l">
              <a:buNone/>
            </a:pPr>
            <a:endParaRPr lang="en-US" dirty="0"/>
          </a:p>
        </p:txBody>
      </p:sp>
    </p:spTree>
    <p:extLst>
      <p:ext uri="{BB962C8B-B14F-4D97-AF65-F5344CB8AC3E}">
        <p14:creationId xmlns:p14="http://schemas.microsoft.com/office/powerpoint/2010/main" xmlns="" val="3083098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endParaRPr lang="en-US" dirty="0"/>
          </a:p>
          <a:p>
            <a:pPr marL="0" indent="0" algn="l">
              <a:buNone/>
            </a:pPr>
            <a:r>
              <a:rPr lang="en-US" dirty="0"/>
              <a:t>The histopathology report showed that the margins were uninvolved and all the lymph nodes were free of malignant invasion (18/0) N = 0, which suggested a T3N0M0 score. </a:t>
            </a:r>
          </a:p>
          <a:p>
            <a:endParaRPr lang="ar-SA" dirty="0"/>
          </a:p>
        </p:txBody>
      </p:sp>
    </p:spTree>
    <p:extLst>
      <p:ext uri="{BB962C8B-B14F-4D97-AF65-F5344CB8AC3E}">
        <p14:creationId xmlns:p14="http://schemas.microsoft.com/office/powerpoint/2010/main" xmlns="" val="1798912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After surgery, she continued the treatment with adjuvant chemotherapy containing the remaining third cycle of (AC) and four cycles of </a:t>
            </a:r>
            <a:r>
              <a:rPr lang="en-US" dirty="0" err="1"/>
              <a:t>docetaxel</a:t>
            </a:r>
            <a:r>
              <a:rPr lang="en-US" dirty="0"/>
              <a:t> 120 mg with 3 weeks interval during every dose of chemotherapy and underwent adjuvant radiotherapy to her left chest wall. Since then, she has remained on oral </a:t>
            </a:r>
            <a:r>
              <a:rPr lang="en-US" dirty="0" err="1"/>
              <a:t>tamoxifen</a:t>
            </a:r>
            <a:endParaRPr lang="ar-SA" dirty="0"/>
          </a:p>
          <a:p>
            <a:endParaRPr lang="ar-SA" dirty="0"/>
          </a:p>
        </p:txBody>
      </p:sp>
    </p:spTree>
    <p:extLst>
      <p:ext uri="{BB962C8B-B14F-4D97-AF65-F5344CB8AC3E}">
        <p14:creationId xmlns:p14="http://schemas.microsoft.com/office/powerpoint/2010/main" xmlns="" val="3780388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After </a:t>
            </a:r>
            <a:r>
              <a:rPr lang="en-US" b="1" dirty="0"/>
              <a:t>more than 5 years of follow-up </a:t>
            </a:r>
            <a:r>
              <a:rPr lang="en-US" dirty="0"/>
              <a:t>(February 2020), the patient is still alive and doing well without any signs of breast cancer recurrence. </a:t>
            </a:r>
          </a:p>
          <a:p>
            <a:pPr algn="l"/>
            <a:endParaRPr lang="ar-SA" dirty="0"/>
          </a:p>
        </p:txBody>
      </p:sp>
      <p:pic>
        <p:nvPicPr>
          <p:cNvPr id="2" name="صورة 1"/>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0" b="97970" l="7733" r="83467"/>
                    </a14:imgEffect>
                  </a14:imgLayer>
                </a14:imgProps>
              </a:ext>
              <a:ext uri="{28A0092B-C50C-407E-A947-70E740481C1C}">
                <a14:useLocalDpi xmlns:a14="http://schemas.microsoft.com/office/drawing/2010/main" xmlns="" val="0"/>
              </a:ext>
            </a:extLst>
          </a:blip>
          <a:srcRect l="13846" r="23166"/>
          <a:stretch/>
        </p:blipFill>
        <p:spPr>
          <a:xfrm>
            <a:off x="1712686" y="2996952"/>
            <a:ext cx="5307586" cy="3172569"/>
          </a:xfrm>
          <a:prstGeom prst="rect">
            <a:avLst/>
          </a:prstGeom>
        </p:spPr>
      </p:pic>
    </p:spTree>
    <p:extLst>
      <p:ext uri="{BB962C8B-B14F-4D97-AF65-F5344CB8AC3E}">
        <p14:creationId xmlns:p14="http://schemas.microsoft.com/office/powerpoint/2010/main" xmlns="" val="3160532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She has suffered from mild diarrhea for several days at a rate of 2–3 times per year and improved on occasional treatment without the need for cortisone or immune modulator drugs. Her child is now 5 years old with normal psychomotor development.</a:t>
            </a:r>
            <a:endParaRPr lang="ar-SA" dirty="0"/>
          </a:p>
        </p:txBody>
      </p:sp>
    </p:spTree>
    <p:extLst>
      <p:ext uri="{BB962C8B-B14F-4D97-AF65-F5344CB8AC3E}">
        <p14:creationId xmlns:p14="http://schemas.microsoft.com/office/powerpoint/2010/main" xmlns="" val="595184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Patient 2</a:t>
            </a:r>
            <a:endParaRPr lang="ar-SA" dirty="0"/>
          </a:p>
        </p:txBody>
      </p:sp>
      <p:sp>
        <p:nvSpPr>
          <p:cNvPr id="3" name="عنصر نائب للمحتوى 2"/>
          <p:cNvSpPr>
            <a:spLocks noGrp="1"/>
          </p:cNvSpPr>
          <p:nvPr>
            <p:ph sz="quarter" idx="1"/>
          </p:nvPr>
        </p:nvSpPr>
        <p:spPr/>
        <p:txBody>
          <a:bodyPr>
            <a:normAutofit/>
          </a:bodyPr>
          <a:lstStyle/>
          <a:p>
            <a:pPr marL="0" indent="0" algn="l">
              <a:buNone/>
            </a:pPr>
            <a:r>
              <a:rPr lang="en-US" dirty="0"/>
              <a:t>A 37-year-old </a:t>
            </a:r>
            <a:r>
              <a:rPr lang="en-US" dirty="0" err="1"/>
              <a:t>nulligravida</a:t>
            </a:r>
            <a:r>
              <a:rPr lang="en-US" dirty="0"/>
              <a:t> Syrian woman was admitted to Al-</a:t>
            </a:r>
            <a:r>
              <a:rPr lang="en-US" dirty="0" err="1"/>
              <a:t>Bairouni</a:t>
            </a:r>
            <a:r>
              <a:rPr lang="en-US" dirty="0"/>
              <a:t> University Hospital in May 2014 complaining of a palpable lump in her right breast and nipple discharge. </a:t>
            </a:r>
            <a:endParaRPr lang="ar-SA" dirty="0"/>
          </a:p>
        </p:txBody>
      </p:sp>
    </p:spTree>
    <p:extLst>
      <p:ext uri="{BB962C8B-B14F-4D97-AF65-F5344CB8AC3E}">
        <p14:creationId xmlns:p14="http://schemas.microsoft.com/office/powerpoint/2010/main" xmlns="" val="3418363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The patient took no medications and did not use alcohol or illicit drugs. Her past family medical history included a younger sister diagnosed with breast cancer and CD (patient 1).</a:t>
            </a:r>
            <a:endParaRPr lang="ar-SA" dirty="0"/>
          </a:p>
        </p:txBody>
      </p:sp>
    </p:spTree>
    <p:extLst>
      <p:ext uri="{BB962C8B-B14F-4D97-AF65-F5344CB8AC3E}">
        <p14:creationId xmlns:p14="http://schemas.microsoft.com/office/powerpoint/2010/main" xmlns="" val="1769645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Her past medical history was otherwise unremarkable. She is not married and does not work, she attained menarche at 14 years of age and her menstrual periods are regular. </a:t>
            </a:r>
            <a:endParaRPr lang="ar-SA" dirty="0"/>
          </a:p>
        </p:txBody>
      </p:sp>
    </p:spTree>
    <p:extLst>
      <p:ext uri="{BB962C8B-B14F-4D97-AF65-F5344CB8AC3E}">
        <p14:creationId xmlns:p14="http://schemas.microsoft.com/office/powerpoint/2010/main" xmlns="" val="1934115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There are many </a:t>
            </a:r>
            <a:r>
              <a:rPr lang="en-US" b="1" dirty="0"/>
              <a:t>risk factors </a:t>
            </a:r>
            <a:r>
              <a:rPr lang="en-US" dirty="0"/>
              <a:t>for breast cancer such as: female gender, increasing age, age at menarche, age at menopause, hormone replacement therapy, and reproductive factors such as </a:t>
            </a:r>
            <a:r>
              <a:rPr lang="en-US" dirty="0" err="1"/>
              <a:t>nulliparity</a:t>
            </a:r>
            <a:r>
              <a:rPr lang="en-US" dirty="0"/>
              <a:t> and late age at first full-term pregnancy among others.</a:t>
            </a:r>
          </a:p>
          <a:p>
            <a:endParaRPr lang="ar-SA" dirty="0"/>
          </a:p>
        </p:txBody>
      </p:sp>
    </p:spTree>
    <p:extLst>
      <p:ext uri="{BB962C8B-B14F-4D97-AF65-F5344CB8AC3E}">
        <p14:creationId xmlns:p14="http://schemas.microsoft.com/office/powerpoint/2010/main" xmlns="" val="596598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Upon physical examination, a firm mass in the upper outer quadrant of the right breast with a nipple discharge was found without any evidence of axillary lymphadenopathy.</a:t>
            </a:r>
            <a:endParaRPr lang="ar-SA" dirty="0"/>
          </a:p>
        </p:txBody>
      </p:sp>
    </p:spTree>
    <p:extLst>
      <p:ext uri="{BB962C8B-B14F-4D97-AF65-F5344CB8AC3E}">
        <p14:creationId xmlns:p14="http://schemas.microsoft.com/office/powerpoint/2010/main" xmlns="" val="356897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Vital signs were within normal limits; Abdominal, neurological, and other examination were unremarkable. </a:t>
            </a:r>
            <a:endParaRPr lang="ar-SA" dirty="0"/>
          </a:p>
        </p:txBody>
      </p:sp>
    </p:spTree>
    <p:extLst>
      <p:ext uri="{BB962C8B-B14F-4D97-AF65-F5344CB8AC3E}">
        <p14:creationId xmlns:p14="http://schemas.microsoft.com/office/powerpoint/2010/main" xmlns="" val="1577998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Laboratory results were as follows: leukocytes: 7.86 ×  103/µL; neutrophils: 67%; hemoglobin: 12.6 g/</a:t>
            </a:r>
            <a:r>
              <a:rPr lang="en-US" dirty="0" err="1"/>
              <a:t>dL</a:t>
            </a:r>
            <a:r>
              <a:rPr lang="en-US" dirty="0"/>
              <a:t>; platelets: 268 ×  103/µL; urea: 24 mg/</a:t>
            </a:r>
            <a:r>
              <a:rPr lang="en-US" dirty="0" err="1"/>
              <a:t>dL</a:t>
            </a:r>
            <a:r>
              <a:rPr lang="en-US" dirty="0"/>
              <a:t>; </a:t>
            </a:r>
            <a:r>
              <a:rPr lang="en-US" dirty="0" err="1"/>
              <a:t>creatinine</a:t>
            </a:r>
            <a:r>
              <a:rPr lang="en-US" dirty="0"/>
              <a:t>: 0.61 mg/</a:t>
            </a:r>
            <a:r>
              <a:rPr lang="en-US" dirty="0" err="1"/>
              <a:t>dL</a:t>
            </a:r>
            <a:r>
              <a:rPr lang="en-US" dirty="0"/>
              <a:t>; ALT: 21 IU/L; AST: 25 IU/L. Electrocardiographic findings and urinalysis were normal..</a:t>
            </a:r>
          </a:p>
          <a:p>
            <a:pPr marL="0" indent="0">
              <a:buNone/>
            </a:pPr>
            <a:endParaRPr lang="ar-SA" dirty="0"/>
          </a:p>
        </p:txBody>
      </p:sp>
    </p:spTree>
    <p:extLst>
      <p:ext uri="{BB962C8B-B14F-4D97-AF65-F5344CB8AC3E}">
        <p14:creationId xmlns:p14="http://schemas.microsoft.com/office/powerpoint/2010/main" xmlns="" val="3531637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Mammography and ultrasound of the right breast showed a suspicious mass in the upper outer quadrant. Therefore, she underwent an excisional biopsy for right breast mass, which revealed a </a:t>
            </a:r>
            <a:r>
              <a:rPr lang="en-US" b="1" dirty="0"/>
              <a:t>1 cm mass </a:t>
            </a:r>
            <a:r>
              <a:rPr lang="en-US" dirty="0"/>
              <a:t>(T1). </a:t>
            </a:r>
            <a:endParaRPr lang="ar-SA" dirty="0"/>
          </a:p>
        </p:txBody>
      </p:sp>
    </p:spTree>
    <p:extLst>
      <p:ext uri="{BB962C8B-B14F-4D97-AF65-F5344CB8AC3E}">
        <p14:creationId xmlns:p14="http://schemas.microsoft.com/office/powerpoint/2010/main" xmlns="" val="2027313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The histopathology exam revealed a poorly differentiated invasive ductal carcinoma (</a:t>
            </a:r>
            <a:r>
              <a:rPr lang="en-US" b="1" dirty="0"/>
              <a:t>IDC</a:t>
            </a:r>
            <a:r>
              <a:rPr lang="en-US" dirty="0"/>
              <a:t>). Using IHC, 20% of tumor cells stained positive for (ER), negative for (PR), and negative for (HER-2). The thoracic CT and bone </a:t>
            </a:r>
            <a:r>
              <a:rPr lang="en-US" dirty="0" err="1"/>
              <a:t>scintigraphy</a:t>
            </a:r>
            <a:r>
              <a:rPr lang="en-US" dirty="0"/>
              <a:t> did not show any signs of metastatic disease</a:t>
            </a:r>
            <a:endParaRPr lang="ar-SA" dirty="0"/>
          </a:p>
          <a:p>
            <a:pPr algn="l"/>
            <a:endParaRPr lang="ar-SA" dirty="0"/>
          </a:p>
        </p:txBody>
      </p:sp>
    </p:spTree>
    <p:extLst>
      <p:ext uri="{BB962C8B-B14F-4D97-AF65-F5344CB8AC3E}">
        <p14:creationId xmlns:p14="http://schemas.microsoft.com/office/powerpoint/2010/main" xmlns="" val="3562123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The patient underwent MRM and ALND. Negative margins were obtained with the surgery and only three lymph nodes were obtained, with an absence of tumor invasion (0/3) (N = 0). </a:t>
            </a:r>
          </a:p>
          <a:p>
            <a:pPr marL="0" indent="0" algn="l">
              <a:buNone/>
            </a:pPr>
            <a:r>
              <a:rPr lang="en-US" dirty="0"/>
              <a:t>The final pathological result was </a:t>
            </a:r>
            <a:r>
              <a:rPr lang="en-US" b="1" dirty="0"/>
              <a:t>T1N0M0</a:t>
            </a:r>
            <a:r>
              <a:rPr lang="en-US" dirty="0"/>
              <a:t> and a stage I tumor.. </a:t>
            </a:r>
            <a:endParaRPr lang="ar-SA" dirty="0"/>
          </a:p>
        </p:txBody>
      </p:sp>
    </p:spTree>
    <p:extLst>
      <p:ext uri="{BB962C8B-B14F-4D97-AF65-F5344CB8AC3E}">
        <p14:creationId xmlns:p14="http://schemas.microsoft.com/office/powerpoint/2010/main" xmlns="" val="1713052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After surgery, adjuvant intravenous chemotherapy was administrated with three cycles of fluorouracil 850 mg, doxorubicin 85 mg, and cyclophosphamide 850 mg (FAC); and three cycles of </a:t>
            </a:r>
            <a:r>
              <a:rPr lang="en-US" dirty="0" err="1"/>
              <a:t>docetaxel</a:t>
            </a:r>
            <a:r>
              <a:rPr lang="en-US" dirty="0"/>
              <a:t> 130 mg with a 3-week interval. </a:t>
            </a:r>
            <a:endParaRPr lang="ar-SA" dirty="0"/>
          </a:p>
        </p:txBody>
      </p:sp>
    </p:spTree>
    <p:extLst>
      <p:ext uri="{BB962C8B-B14F-4D97-AF65-F5344CB8AC3E}">
        <p14:creationId xmlns:p14="http://schemas.microsoft.com/office/powerpoint/2010/main" xmlns="" val="3382372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After that, she was treated with </a:t>
            </a:r>
            <a:r>
              <a:rPr lang="en-US" b="1" dirty="0"/>
              <a:t>adjuvant radiotherapy. </a:t>
            </a:r>
            <a:r>
              <a:rPr lang="en-US" dirty="0"/>
              <a:t>Since then, she has remained on oral </a:t>
            </a:r>
            <a:r>
              <a:rPr lang="en-US" dirty="0" err="1"/>
              <a:t>tamoxifen</a:t>
            </a:r>
            <a:r>
              <a:rPr lang="en-US" dirty="0"/>
              <a:t>. After more than 5 years of follow-up (February 2020), she is still alive and doing well without any signs of recurrence.</a:t>
            </a:r>
            <a:endParaRPr lang="ar-SA" dirty="0"/>
          </a:p>
          <a:p>
            <a:pPr marL="0" indent="0">
              <a:buNone/>
            </a:pPr>
            <a:endParaRPr lang="ar-SA" dirty="0"/>
          </a:p>
        </p:txBody>
      </p:sp>
    </p:spTree>
    <p:extLst>
      <p:ext uri="{BB962C8B-B14F-4D97-AF65-F5344CB8AC3E}">
        <p14:creationId xmlns:p14="http://schemas.microsoft.com/office/powerpoint/2010/main" xmlns="" val="2288670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r>
              <a:rPr lang="en-US" dirty="0"/>
              <a:t>Discussion and conclusions</a:t>
            </a:r>
            <a:endParaRPr lang="ar-SA" dirty="0"/>
          </a:p>
        </p:txBody>
      </p:sp>
      <p:sp>
        <p:nvSpPr>
          <p:cNvPr id="3" name="عنصر نائب للمحتوى 2"/>
          <p:cNvSpPr>
            <a:spLocks noGrp="1"/>
          </p:cNvSpPr>
          <p:nvPr>
            <p:ph sz="quarter" idx="1"/>
          </p:nvPr>
        </p:nvSpPr>
        <p:spPr/>
        <p:txBody>
          <a:bodyPr>
            <a:normAutofit/>
          </a:bodyPr>
          <a:lstStyle/>
          <a:p>
            <a:pPr marL="0" indent="0" algn="l">
              <a:buNone/>
            </a:pPr>
            <a:r>
              <a:rPr lang="en-US" dirty="0"/>
              <a:t>This is the first case report of concomitant breast cancer diagnosis in sisters, in which one was pregnant and incidentally had a prior diagnosis of </a:t>
            </a:r>
            <a:r>
              <a:rPr lang="en-US" dirty="0" err="1"/>
              <a:t>Crohn’s</a:t>
            </a:r>
            <a:r>
              <a:rPr lang="en-US" dirty="0"/>
              <a:t> disease. Reviewing the literature (PubMed and Google Scholar search, June 2021), we found no identical cases. </a:t>
            </a:r>
            <a:endParaRPr lang="ar-SA" dirty="0"/>
          </a:p>
        </p:txBody>
      </p:sp>
    </p:spTree>
    <p:extLst>
      <p:ext uri="{BB962C8B-B14F-4D97-AF65-F5344CB8AC3E}">
        <p14:creationId xmlns:p14="http://schemas.microsoft.com/office/powerpoint/2010/main" xmlns="" val="9897594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692696"/>
            <a:ext cx="7467600" cy="2980928"/>
          </a:xfrm>
        </p:spPr>
        <p:txBody>
          <a:bodyPr/>
          <a:lstStyle/>
          <a:p>
            <a:pPr marL="0" indent="0" algn="l">
              <a:buNone/>
            </a:pPr>
            <a:r>
              <a:rPr lang="en-US" dirty="0"/>
              <a:t>However, few similar cases reported breast cancer in two sisters, such as Wang et al. [5] </a:t>
            </a:r>
            <a:endParaRPr lang="en-US" dirty="0" smtClean="0"/>
          </a:p>
        </p:txBody>
      </p:sp>
      <p:sp>
        <p:nvSpPr>
          <p:cNvPr id="4" name="عنوان 1"/>
          <p:cNvSpPr>
            <a:spLocks noGrp="1"/>
          </p:cNvSpPr>
          <p:nvPr>
            <p:ph type="title"/>
          </p:nvPr>
        </p:nvSpPr>
        <p:spPr>
          <a:xfrm>
            <a:off x="457200" y="5310336"/>
            <a:ext cx="7467600" cy="1143000"/>
          </a:xfrm>
        </p:spPr>
        <p:txBody>
          <a:bodyPr>
            <a:noAutofit/>
          </a:bodyPr>
          <a:lstStyle/>
          <a:p>
            <a:pPr marL="0" indent="0"/>
            <a:r>
              <a:rPr lang="en-US" sz="1800" dirty="0" smtClean="0"/>
              <a:t>5</a:t>
            </a:r>
            <a:r>
              <a:rPr lang="en-US" sz="1800" dirty="0"/>
              <a:t>. Wang Y, Zhu J, Gou J, </a:t>
            </a:r>
            <a:r>
              <a:rPr lang="en-US" sz="1800" dirty="0" err="1"/>
              <a:t>Xiong</a:t>
            </a:r>
            <a:r>
              <a:rPr lang="en-US" sz="1800" dirty="0"/>
              <a:t> J, Yang X. </a:t>
            </a:r>
            <a:r>
              <a:rPr lang="en-US" sz="1800" dirty="0" err="1"/>
              <a:t>Phyllodes</a:t>
            </a:r>
            <a:r>
              <a:rPr lang="en-US" sz="1800" dirty="0"/>
              <a:t> tumors of the breast in 2 sisters: case report and review of literature. Medicine (Baltimore). 2017;96(46):e8552.</a:t>
            </a:r>
            <a:br>
              <a:rPr lang="en-US" sz="1800" dirty="0"/>
            </a:br>
            <a:r>
              <a:rPr lang="en-US" sz="1800" dirty="0"/>
              <a:t> </a:t>
            </a:r>
            <a:br>
              <a:rPr lang="en-US" sz="1800" dirty="0"/>
            </a:br>
            <a:r>
              <a:rPr lang="en-US" sz="1800" dirty="0"/>
              <a:t/>
            </a:r>
            <a:br>
              <a:rPr lang="en-US" sz="1800" dirty="0"/>
            </a:br>
            <a:endParaRPr lang="ar-SA" sz="1800" dirty="0"/>
          </a:p>
        </p:txBody>
      </p:sp>
    </p:spTree>
    <p:extLst>
      <p:ext uri="{BB962C8B-B14F-4D97-AF65-F5344CB8AC3E}">
        <p14:creationId xmlns:p14="http://schemas.microsoft.com/office/powerpoint/2010/main" xmlns="" val="3965253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However, </a:t>
            </a:r>
            <a:r>
              <a:rPr lang="en-US" b="1" dirty="0"/>
              <a:t>the strongest risk factor is family history</a:t>
            </a:r>
            <a:r>
              <a:rPr lang="en-US" dirty="0"/>
              <a:t>; individual risk increases with the number of relatives affected with breast cancer and the decreasing age at which it was diagnosed [2].</a:t>
            </a:r>
            <a:endParaRPr lang="ar-SA" dirty="0"/>
          </a:p>
          <a:p>
            <a:pPr algn="l"/>
            <a:endParaRPr lang="ar-SA" dirty="0"/>
          </a:p>
        </p:txBody>
      </p:sp>
      <p:sp>
        <p:nvSpPr>
          <p:cNvPr id="4" name="عنوان 1"/>
          <p:cNvSpPr>
            <a:spLocks noGrp="1"/>
          </p:cNvSpPr>
          <p:nvPr>
            <p:ph type="title"/>
          </p:nvPr>
        </p:nvSpPr>
        <p:spPr>
          <a:xfrm>
            <a:off x="457200" y="5166320"/>
            <a:ext cx="7467600" cy="1143000"/>
          </a:xfrm>
        </p:spPr>
        <p:txBody>
          <a:bodyPr>
            <a:normAutofit/>
          </a:bodyPr>
          <a:lstStyle/>
          <a:p>
            <a:pPr marL="0" indent="0"/>
            <a:r>
              <a:rPr lang="en-US" sz="2000" dirty="0" smtClean="0"/>
              <a:t>2</a:t>
            </a:r>
            <a:r>
              <a:rPr lang="en-US" sz="2000" dirty="0"/>
              <a:t>. Mansfield CM. A review of the etiology of breast cancer. J </a:t>
            </a:r>
            <a:r>
              <a:rPr lang="en-US" sz="2000" dirty="0" err="1"/>
              <a:t>Natl</a:t>
            </a:r>
            <a:r>
              <a:rPr lang="en-US" sz="2000" dirty="0"/>
              <a:t> Med Assoc. 1993;85(3):217–21.</a:t>
            </a:r>
            <a:br>
              <a:rPr lang="en-US" sz="2000" dirty="0"/>
            </a:br>
            <a:endParaRPr lang="ar-SA" sz="2000" dirty="0"/>
          </a:p>
        </p:txBody>
      </p:sp>
    </p:spTree>
    <p:extLst>
      <p:ext uri="{BB962C8B-B14F-4D97-AF65-F5344CB8AC3E}">
        <p14:creationId xmlns:p14="http://schemas.microsoft.com/office/powerpoint/2010/main" xmlns="" val="929471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Diagnosis of breast cancer during gestation is rare and occurs in approximately 15–35 per 100,000 deliveries, and has increased recently because of childbearing delay [3, 4].</a:t>
            </a:r>
            <a:endParaRPr lang="ar-SA" dirty="0"/>
          </a:p>
          <a:p>
            <a:pPr marL="0" indent="0" algn="l">
              <a:buNone/>
            </a:pPr>
            <a:endParaRPr lang="ar-SA" dirty="0"/>
          </a:p>
        </p:txBody>
      </p:sp>
      <p:sp>
        <p:nvSpPr>
          <p:cNvPr id="4" name="مستطيل 3"/>
          <p:cNvSpPr/>
          <p:nvPr/>
        </p:nvSpPr>
        <p:spPr>
          <a:xfrm>
            <a:off x="179512" y="4156045"/>
            <a:ext cx="7992888" cy="2308324"/>
          </a:xfrm>
          <a:prstGeom prst="rect">
            <a:avLst/>
          </a:prstGeom>
        </p:spPr>
        <p:txBody>
          <a:bodyPr wrap="square">
            <a:spAutoFit/>
          </a:bodyPr>
          <a:lstStyle/>
          <a:p>
            <a:pPr algn="l"/>
            <a:r>
              <a:rPr lang="en-US" dirty="0">
                <a:solidFill>
                  <a:schemeClr val="bg1">
                    <a:lumMod val="50000"/>
                  </a:schemeClr>
                </a:solidFill>
              </a:rPr>
              <a:t>3. Ishida T, </a:t>
            </a:r>
            <a:r>
              <a:rPr lang="en-US" dirty="0" err="1">
                <a:solidFill>
                  <a:schemeClr val="bg1">
                    <a:lumMod val="50000"/>
                  </a:schemeClr>
                </a:solidFill>
              </a:rPr>
              <a:t>Yokoe</a:t>
            </a:r>
            <a:r>
              <a:rPr lang="en-US" dirty="0">
                <a:solidFill>
                  <a:schemeClr val="bg1">
                    <a:lumMod val="50000"/>
                  </a:schemeClr>
                </a:solidFill>
              </a:rPr>
              <a:t> T, Kasumi F, Sakamoto G, Makita M, </a:t>
            </a:r>
            <a:r>
              <a:rPr lang="en-US" dirty="0" err="1">
                <a:solidFill>
                  <a:schemeClr val="bg1">
                    <a:lumMod val="50000"/>
                  </a:schemeClr>
                </a:solidFill>
              </a:rPr>
              <a:t>Tominaga</a:t>
            </a:r>
            <a:r>
              <a:rPr lang="en-US" dirty="0">
                <a:solidFill>
                  <a:schemeClr val="bg1">
                    <a:lumMod val="50000"/>
                  </a:schemeClr>
                </a:solidFill>
              </a:rPr>
              <a:t> T, et al. </a:t>
            </a:r>
            <a:r>
              <a:rPr lang="en-US" dirty="0" err="1">
                <a:solidFill>
                  <a:schemeClr val="bg1">
                    <a:lumMod val="50000"/>
                  </a:schemeClr>
                </a:solidFill>
              </a:rPr>
              <a:t>Clinicopathologic</a:t>
            </a:r>
            <a:r>
              <a:rPr lang="en-US" dirty="0">
                <a:solidFill>
                  <a:schemeClr val="bg1">
                    <a:lumMod val="50000"/>
                  </a:schemeClr>
                </a:solidFill>
              </a:rPr>
              <a:t> characteristics and prognosis of breast cancer patients associated with pregnancy and lactation: analysis of case–control study in Japan. </a:t>
            </a:r>
            <a:r>
              <a:rPr lang="en-US" dirty="0" err="1">
                <a:solidFill>
                  <a:schemeClr val="bg1">
                    <a:lumMod val="50000"/>
                  </a:schemeClr>
                </a:solidFill>
              </a:rPr>
              <a:t>Jpn</a:t>
            </a:r>
            <a:r>
              <a:rPr lang="en-US" dirty="0">
                <a:solidFill>
                  <a:schemeClr val="bg1">
                    <a:lumMod val="50000"/>
                  </a:schemeClr>
                </a:solidFill>
              </a:rPr>
              <a:t> J Cancer Res. 1992;83:1143. </a:t>
            </a:r>
            <a:br>
              <a:rPr lang="en-US" dirty="0">
                <a:solidFill>
                  <a:schemeClr val="bg1">
                    <a:lumMod val="50000"/>
                  </a:schemeClr>
                </a:solidFill>
              </a:rPr>
            </a:br>
            <a:r>
              <a:rPr lang="en-US" dirty="0">
                <a:solidFill>
                  <a:schemeClr val="bg1">
                    <a:lumMod val="50000"/>
                  </a:schemeClr>
                </a:solidFill>
              </a:rPr>
              <a:t>4. Lee YY, Roberts CL, Dobbins T, </a:t>
            </a:r>
            <a:r>
              <a:rPr lang="en-US" dirty="0" err="1">
                <a:solidFill>
                  <a:schemeClr val="bg1">
                    <a:lumMod val="50000"/>
                  </a:schemeClr>
                </a:solidFill>
              </a:rPr>
              <a:t>Stavrou</a:t>
            </a:r>
            <a:r>
              <a:rPr lang="en-US" dirty="0">
                <a:solidFill>
                  <a:schemeClr val="bg1">
                    <a:lumMod val="50000"/>
                  </a:schemeClr>
                </a:solidFill>
              </a:rPr>
              <a:t> E, Black K, Morris J, et al. Incidence and outcomes of pregnancy‑associated cancer in Australia, 1994–2008: a population‑based linkage </a:t>
            </a:r>
            <a:r>
              <a:rPr lang="ar-SA" dirty="0">
                <a:solidFill>
                  <a:schemeClr val="bg1">
                    <a:lumMod val="50000"/>
                  </a:schemeClr>
                </a:solidFill>
              </a:rPr>
              <a:t/>
            </a:r>
            <a:br>
              <a:rPr lang="ar-SA" dirty="0">
                <a:solidFill>
                  <a:schemeClr val="bg1">
                    <a:lumMod val="50000"/>
                  </a:schemeClr>
                </a:solidFill>
              </a:rPr>
            </a:br>
            <a:r>
              <a:rPr lang="en-US" dirty="0">
                <a:solidFill>
                  <a:schemeClr val="bg1">
                    <a:lumMod val="50000"/>
                  </a:schemeClr>
                </a:solidFill>
              </a:rPr>
              <a:t>study. BJOG. 2012;119:1572–82</a:t>
            </a:r>
            <a:r>
              <a:rPr lang="en-US" dirty="0" smtClean="0">
                <a:solidFill>
                  <a:schemeClr val="bg1">
                    <a:lumMod val="50000"/>
                  </a:schemeClr>
                </a:solidFill>
              </a:rPr>
              <a:t>.</a:t>
            </a:r>
            <a:endParaRPr lang="ar-SA" dirty="0">
              <a:solidFill>
                <a:schemeClr val="bg1">
                  <a:lumMod val="50000"/>
                </a:schemeClr>
              </a:solidFill>
            </a:endParaRPr>
          </a:p>
        </p:txBody>
      </p:sp>
    </p:spTree>
    <p:extLst>
      <p:ext uri="{BB962C8B-B14F-4D97-AF65-F5344CB8AC3E}">
        <p14:creationId xmlns:p14="http://schemas.microsoft.com/office/powerpoint/2010/main" xmlns="" val="4080633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The risk of breast cancer in women who have their first child after the age of 30 years (patient 1) is about twice that of women who have their first child before the age of 20 years</a:t>
            </a:r>
          </a:p>
          <a:p>
            <a:pPr marL="0" indent="0" algn="l">
              <a:buNone/>
            </a:pPr>
            <a:r>
              <a:rPr lang="en-US" dirty="0"/>
              <a:t> </a:t>
            </a:r>
            <a:endParaRPr lang="ar-SA" dirty="0"/>
          </a:p>
        </p:txBody>
      </p:sp>
    </p:spTree>
    <p:extLst>
      <p:ext uri="{BB962C8B-B14F-4D97-AF65-F5344CB8AC3E}">
        <p14:creationId xmlns:p14="http://schemas.microsoft.com/office/powerpoint/2010/main" xmlns="" val="1553697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Hormonal changes during gestation (e.g., engorgement and hypertrophy) make the physical examination more difficult and reduce the sensitivity of breast imaging. </a:t>
            </a:r>
          </a:p>
          <a:p>
            <a:pPr marL="0" indent="0" algn="l">
              <a:buNone/>
            </a:pPr>
            <a:r>
              <a:rPr lang="en-US" dirty="0"/>
              <a:t>As a result, these changes </a:t>
            </a:r>
            <a:r>
              <a:rPr lang="en-US" b="1" dirty="0"/>
              <a:t>delay the identification </a:t>
            </a:r>
            <a:r>
              <a:rPr lang="en-US" dirty="0"/>
              <a:t>of suspicious masses. </a:t>
            </a:r>
            <a:endParaRPr lang="ar-SA" dirty="0"/>
          </a:p>
          <a:p>
            <a:pPr marL="0" indent="0">
              <a:buNone/>
            </a:pPr>
            <a:endParaRPr lang="ar-SA" dirty="0"/>
          </a:p>
        </p:txBody>
      </p:sp>
    </p:spTree>
    <p:extLst>
      <p:ext uri="{BB962C8B-B14F-4D97-AF65-F5344CB8AC3E}">
        <p14:creationId xmlns:p14="http://schemas.microsoft.com/office/powerpoint/2010/main" xmlns="" val="2854286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Ultrasonography is a useful tool for initial evaluation. </a:t>
            </a:r>
            <a:r>
              <a:rPr lang="en-US" b="1" dirty="0"/>
              <a:t>Biopsy should be used as a diagnostic tool </a:t>
            </a:r>
            <a:r>
              <a:rPr lang="en-US" dirty="0"/>
              <a:t>and cannot be delayed until after delivery [6, 7].</a:t>
            </a:r>
          </a:p>
          <a:p>
            <a:pPr marL="0" indent="0" algn="l">
              <a:buNone/>
            </a:pPr>
            <a:r>
              <a:rPr lang="en-US" dirty="0"/>
              <a:t> </a:t>
            </a:r>
            <a:r>
              <a:rPr lang="en-US" dirty="0" smtClean="0"/>
              <a:t> </a:t>
            </a:r>
            <a:endParaRPr lang="ar-SA" dirty="0"/>
          </a:p>
        </p:txBody>
      </p:sp>
      <p:sp>
        <p:nvSpPr>
          <p:cNvPr id="4" name="عنوان 1"/>
          <p:cNvSpPr>
            <a:spLocks noGrp="1"/>
          </p:cNvSpPr>
          <p:nvPr>
            <p:ph type="title"/>
          </p:nvPr>
        </p:nvSpPr>
        <p:spPr>
          <a:xfrm>
            <a:off x="457200" y="4941168"/>
            <a:ext cx="7467600" cy="1512168"/>
          </a:xfrm>
        </p:spPr>
        <p:txBody>
          <a:bodyPr>
            <a:noAutofit/>
          </a:bodyPr>
          <a:lstStyle/>
          <a:p>
            <a:pPr marL="0" indent="0"/>
            <a:r>
              <a:rPr lang="en-US" sz="1800" dirty="0"/>
              <a:t> 6. Borges VF, </a:t>
            </a:r>
            <a:r>
              <a:rPr lang="en-US" sz="1800" dirty="0" err="1"/>
              <a:t>Schedin</a:t>
            </a:r>
            <a:r>
              <a:rPr lang="en-US" sz="1800" dirty="0"/>
              <a:t> PJ. Pregnancy‑associated breast cancer: an entity needing refinement of the definition. Cancer. 2012;118:3226–8. </a:t>
            </a:r>
            <a:br>
              <a:rPr lang="en-US" sz="1800" dirty="0"/>
            </a:br>
            <a:r>
              <a:rPr lang="en-US" sz="1800" dirty="0"/>
              <a:t>7. </a:t>
            </a:r>
            <a:r>
              <a:rPr lang="en-US" sz="1800" dirty="0" err="1"/>
              <a:t>Durrani</a:t>
            </a:r>
            <a:r>
              <a:rPr lang="en-US" sz="1800" dirty="0"/>
              <a:t> S, Akbar S, </a:t>
            </a:r>
            <a:r>
              <a:rPr lang="en-US" sz="1800" dirty="0" err="1"/>
              <a:t>Heena</a:t>
            </a:r>
            <a:r>
              <a:rPr lang="en-US" sz="1800" dirty="0"/>
              <a:t> H. Breast cancer during pregnancy. </a:t>
            </a:r>
            <a:r>
              <a:rPr lang="en-US" sz="1800" dirty="0" err="1"/>
              <a:t>Cureus</a:t>
            </a:r>
            <a:r>
              <a:rPr lang="en-US" sz="1800" dirty="0"/>
              <a:t>. 2018;10(7):e2941.</a:t>
            </a:r>
            <a:endParaRPr lang="ar-SA" sz="1800" dirty="0"/>
          </a:p>
        </p:txBody>
      </p:sp>
    </p:spTree>
    <p:extLst>
      <p:ext uri="{BB962C8B-B14F-4D97-AF65-F5344CB8AC3E}">
        <p14:creationId xmlns:p14="http://schemas.microsoft.com/office/powerpoint/2010/main" xmlns="" val="170472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Gestational breast cancer includes medical, psychological, and ethical issues, and is still a problem for the oncologist, surgeon, and gynecologist.</a:t>
            </a:r>
          </a:p>
          <a:p>
            <a:pPr marL="0" indent="0" algn="l">
              <a:buNone/>
            </a:pPr>
            <a:r>
              <a:rPr lang="en-US" dirty="0"/>
              <a:t> Chemotherapy with AC </a:t>
            </a:r>
            <a:r>
              <a:rPr lang="en-US" dirty="0" smtClean="0"/>
              <a:t>is </a:t>
            </a:r>
            <a:r>
              <a:rPr lang="en-US" b="1" dirty="0"/>
              <a:t>safe</a:t>
            </a:r>
            <a:r>
              <a:rPr lang="en-US" dirty="0"/>
              <a:t> after the 14th week of gestation.</a:t>
            </a:r>
            <a:endParaRPr lang="ar-SA" dirty="0"/>
          </a:p>
        </p:txBody>
      </p:sp>
    </p:spTree>
    <p:extLst>
      <p:ext uri="{BB962C8B-B14F-4D97-AF65-F5344CB8AC3E}">
        <p14:creationId xmlns:p14="http://schemas.microsoft.com/office/powerpoint/2010/main" xmlns="" val="1745053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836712"/>
            <a:ext cx="7467600" cy="2016224"/>
          </a:xfrm>
        </p:spPr>
        <p:txBody>
          <a:bodyPr/>
          <a:lstStyle/>
          <a:p>
            <a:pPr marL="0" indent="0" algn="l">
              <a:buNone/>
            </a:pPr>
            <a:r>
              <a:rPr lang="en-US" dirty="0"/>
              <a:t>Because our patient was in the 30th week of gestation, she was given </a:t>
            </a:r>
            <a:r>
              <a:rPr lang="en-US" dirty="0" err="1"/>
              <a:t>neoadjuvant</a:t>
            </a:r>
            <a:r>
              <a:rPr lang="en-US" dirty="0"/>
              <a:t> AC. Radiotherapy and hormonal therapy were postponed until after birth [6–8]. </a:t>
            </a:r>
            <a:endParaRPr lang="ar-SA" dirty="0"/>
          </a:p>
        </p:txBody>
      </p:sp>
      <p:sp>
        <p:nvSpPr>
          <p:cNvPr id="4" name="عنوان 1"/>
          <p:cNvSpPr>
            <a:spLocks noGrp="1"/>
          </p:cNvSpPr>
          <p:nvPr>
            <p:ph type="title"/>
          </p:nvPr>
        </p:nvSpPr>
        <p:spPr>
          <a:xfrm>
            <a:off x="457200" y="4365104"/>
            <a:ext cx="7467600" cy="2151112"/>
          </a:xfrm>
        </p:spPr>
        <p:txBody>
          <a:bodyPr>
            <a:noAutofit/>
          </a:bodyPr>
          <a:lstStyle/>
          <a:p>
            <a:pPr marL="0" indent="0"/>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6. Borges VF, </a:t>
            </a:r>
            <a:r>
              <a:rPr lang="en-US" sz="1800" dirty="0" err="1"/>
              <a:t>Schedin</a:t>
            </a:r>
            <a:r>
              <a:rPr lang="en-US" sz="1800" dirty="0"/>
              <a:t> PJ. Pregnancy‑associated breast cancer: an entity needing refinement of the definition. Cancer. 2012;118:3226–8. </a:t>
            </a:r>
            <a:br>
              <a:rPr lang="en-US" sz="1800" dirty="0"/>
            </a:br>
            <a:r>
              <a:rPr lang="en-US" sz="1800" dirty="0" smtClean="0"/>
              <a:t>8</a:t>
            </a:r>
            <a:r>
              <a:rPr lang="en-US" sz="1800" dirty="0"/>
              <a:t>. Murthy RK, </a:t>
            </a:r>
            <a:r>
              <a:rPr lang="en-US" sz="1800" dirty="0" err="1"/>
              <a:t>Theriault</a:t>
            </a:r>
            <a:r>
              <a:rPr lang="en-US" sz="1800" dirty="0"/>
              <a:t> RL, Barnett CM, Hodge S, Ramirez MM, </a:t>
            </a:r>
            <a:r>
              <a:rPr lang="en-US" sz="1800" dirty="0" err="1"/>
              <a:t>Milbourne</a:t>
            </a:r>
            <a:r>
              <a:rPr lang="en-US" sz="1800" dirty="0"/>
              <a:t> A, et al. Outcomes of children exposed in utero to chemotherapy for breast cancer. Breast Cancer Res. 2014;16:500</a:t>
            </a:r>
            <a:r>
              <a:rPr lang="en-US" sz="1800" dirty="0" smtClean="0"/>
              <a:t>. </a:t>
            </a:r>
            <a:endParaRPr lang="ar-SA" sz="1800" dirty="0"/>
          </a:p>
        </p:txBody>
      </p:sp>
    </p:spTree>
    <p:extLst>
      <p:ext uri="{BB962C8B-B14F-4D97-AF65-F5344CB8AC3E}">
        <p14:creationId xmlns:p14="http://schemas.microsoft.com/office/powerpoint/2010/main" xmlns="" val="484876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The same approach was followed by </a:t>
            </a:r>
            <a:r>
              <a:rPr lang="en-US" dirty="0" err="1"/>
              <a:t>Schad</a:t>
            </a:r>
            <a:r>
              <a:rPr lang="en-US" dirty="0"/>
              <a:t> et al. and Nye et al., suggesting the safety and efficiency of this therapeutic plan [9, 10].</a:t>
            </a:r>
            <a:endParaRPr lang="ar-SA" dirty="0"/>
          </a:p>
          <a:p>
            <a:pPr marL="0" indent="0" algn="l">
              <a:buNone/>
            </a:pPr>
            <a:endParaRPr lang="ar-SA" dirty="0"/>
          </a:p>
        </p:txBody>
      </p:sp>
      <p:sp>
        <p:nvSpPr>
          <p:cNvPr id="4" name="عنوان 1"/>
          <p:cNvSpPr>
            <a:spLocks noGrp="1"/>
          </p:cNvSpPr>
          <p:nvPr>
            <p:ph type="title"/>
          </p:nvPr>
        </p:nvSpPr>
        <p:spPr>
          <a:xfrm>
            <a:off x="457200" y="5310336"/>
            <a:ext cx="7467600" cy="1143000"/>
          </a:xfrm>
        </p:spPr>
        <p:txBody>
          <a:bodyPr>
            <a:noAutofit/>
          </a:bodyPr>
          <a:lstStyle/>
          <a:p>
            <a:r>
              <a:rPr lang="en-US" sz="1600" dirty="0"/>
              <a:t>9. </a:t>
            </a:r>
            <a:r>
              <a:rPr lang="en-US" sz="1600" dirty="0" err="1"/>
              <a:t>Schad</a:t>
            </a:r>
            <a:r>
              <a:rPr lang="en-US" sz="1600" dirty="0"/>
              <a:t> A, </a:t>
            </a:r>
            <a:r>
              <a:rPr lang="en-US" sz="1600" dirty="0" err="1"/>
              <a:t>Slostad</a:t>
            </a:r>
            <a:r>
              <a:rPr lang="en-US" sz="1600" dirty="0"/>
              <a:t> J, </a:t>
            </a:r>
            <a:r>
              <a:rPr lang="en-US" sz="1600" dirty="0" err="1"/>
              <a:t>Rao</a:t>
            </a:r>
            <a:r>
              <a:rPr lang="en-US" sz="1600" dirty="0"/>
              <a:t> R. Gestational breast cancer: current </a:t>
            </a:r>
            <a:r>
              <a:rPr lang="en-US" sz="1600" dirty="0" err="1"/>
              <a:t>chal</a:t>
            </a:r>
            <a:r>
              <a:rPr lang="en-US" sz="1600" dirty="0"/>
              <a:t>‑ </a:t>
            </a:r>
            <a:r>
              <a:rPr lang="en-US" sz="1600" dirty="0" err="1"/>
              <a:t>lenges</a:t>
            </a:r>
            <a:r>
              <a:rPr lang="en-US" sz="1600" dirty="0"/>
              <a:t> in staging and treatment of breast cancer. BMJ Case Rep. 2020;13(11):e235308. </a:t>
            </a:r>
            <a:br>
              <a:rPr lang="en-US" sz="1600" dirty="0"/>
            </a:br>
            <a:r>
              <a:rPr lang="en-US" sz="1600" dirty="0"/>
              <a:t>10. Nye L, </a:t>
            </a:r>
            <a:r>
              <a:rPr lang="en-US" sz="1600" dirty="0" err="1"/>
              <a:t>Huyck</a:t>
            </a:r>
            <a:r>
              <a:rPr lang="en-US" sz="1600" dirty="0"/>
              <a:t> TK, </a:t>
            </a:r>
            <a:r>
              <a:rPr lang="en-US" sz="1600" dirty="0" err="1"/>
              <a:t>Gradishar</a:t>
            </a:r>
            <a:r>
              <a:rPr lang="en-US" sz="1600" dirty="0"/>
              <a:t> WJ. Diagnostic and treatment </a:t>
            </a:r>
            <a:r>
              <a:rPr lang="en-US" sz="1600" dirty="0" err="1"/>
              <a:t>considera</a:t>
            </a:r>
            <a:r>
              <a:rPr lang="en-US" sz="1600" dirty="0"/>
              <a:t>‑ </a:t>
            </a:r>
            <a:r>
              <a:rPr lang="en-US" sz="1600" dirty="0" err="1"/>
              <a:t>tions</a:t>
            </a:r>
            <a:r>
              <a:rPr lang="en-US" sz="1600" dirty="0"/>
              <a:t> when newly diagnosed breast cancer coincides with pregnancy: a case report and review of literature. J </a:t>
            </a:r>
            <a:r>
              <a:rPr lang="en-US" sz="1600" dirty="0" err="1"/>
              <a:t>Natl</a:t>
            </a:r>
            <a:r>
              <a:rPr lang="en-US" sz="1600" dirty="0"/>
              <a:t> </a:t>
            </a:r>
            <a:r>
              <a:rPr lang="en-US" sz="1600" dirty="0" err="1"/>
              <a:t>Compr</a:t>
            </a:r>
            <a:r>
              <a:rPr lang="en-US" sz="1600" dirty="0"/>
              <a:t> Cancer </a:t>
            </a:r>
            <a:r>
              <a:rPr lang="en-US" sz="1600" dirty="0" err="1"/>
              <a:t>Netw</a:t>
            </a:r>
            <a:r>
              <a:rPr lang="en-US" sz="1600" dirty="0"/>
              <a:t>. 2012;10(2):145–8.</a:t>
            </a:r>
            <a:endParaRPr lang="ar-SA" sz="1600" dirty="0"/>
          </a:p>
        </p:txBody>
      </p:sp>
    </p:spTree>
    <p:extLst>
      <p:ext uri="{BB962C8B-B14F-4D97-AF65-F5344CB8AC3E}">
        <p14:creationId xmlns:p14="http://schemas.microsoft.com/office/powerpoint/2010/main" xmlns="" val="40980603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476672"/>
            <a:ext cx="7467600" cy="2664296"/>
          </a:xfrm>
        </p:spPr>
        <p:txBody>
          <a:bodyPr>
            <a:normAutofit/>
          </a:bodyPr>
          <a:lstStyle/>
          <a:p>
            <a:pPr marL="0" indent="0" algn="l">
              <a:buNone/>
            </a:pPr>
            <a:r>
              <a:rPr lang="en-US" dirty="0"/>
              <a:t>CD is a risk factor for intestinal cancers, but there are </a:t>
            </a:r>
            <a:r>
              <a:rPr lang="en-US" b="1" dirty="0"/>
              <a:t>inconclusive results </a:t>
            </a:r>
            <a:r>
              <a:rPr lang="en-US" dirty="0"/>
              <a:t>whether or not it is a risk factor for breast cancer or other malignancies.</a:t>
            </a:r>
          </a:p>
          <a:p>
            <a:pPr marL="0" indent="0" algn="l">
              <a:buNone/>
            </a:pPr>
            <a:r>
              <a:rPr lang="en-US" dirty="0"/>
              <a:t> However, some studies have reported that females with first-relative CD patients have a higher risk of developing breast cancer [11, 12]. </a:t>
            </a:r>
            <a:endParaRPr lang="ar-SA" dirty="0"/>
          </a:p>
        </p:txBody>
      </p:sp>
      <p:sp>
        <p:nvSpPr>
          <p:cNvPr id="4" name="عنوان 1"/>
          <p:cNvSpPr>
            <a:spLocks noGrp="1"/>
          </p:cNvSpPr>
          <p:nvPr>
            <p:ph type="title"/>
          </p:nvPr>
        </p:nvSpPr>
        <p:spPr>
          <a:xfrm>
            <a:off x="467544" y="5301208"/>
            <a:ext cx="7467600" cy="1143000"/>
          </a:xfrm>
        </p:spPr>
        <p:txBody>
          <a:bodyPr>
            <a:noAutofit/>
          </a:bodyPr>
          <a:lstStyle/>
          <a:p>
            <a:pPr marL="0" indent="0"/>
            <a:r>
              <a:rPr lang="en-US" sz="1800" dirty="0" smtClean="0"/>
              <a:t/>
            </a:r>
            <a:br>
              <a:rPr lang="en-US" sz="1800" dirty="0" smtClean="0"/>
            </a:br>
            <a:r>
              <a:rPr lang="en-US" sz="1800" dirty="0"/>
              <a:t/>
            </a:r>
            <a:br>
              <a:rPr lang="en-US" sz="1800" dirty="0"/>
            </a:br>
            <a:r>
              <a:rPr lang="en-US" sz="1800" dirty="0"/>
              <a:t>11. </a:t>
            </a:r>
            <a:r>
              <a:rPr lang="en-US" sz="1800" dirty="0" err="1"/>
              <a:t>Riegler</a:t>
            </a:r>
            <a:r>
              <a:rPr lang="en-US" sz="1800" dirty="0"/>
              <a:t> G, Caserta L, Castiglione F, Esposito I, </a:t>
            </a:r>
            <a:r>
              <a:rPr lang="en-US" sz="1800" dirty="0" err="1"/>
              <a:t>Valpiani</a:t>
            </a:r>
            <a:r>
              <a:rPr lang="en-US" sz="1800" dirty="0"/>
              <a:t> D, </a:t>
            </a:r>
            <a:r>
              <a:rPr lang="en-US" sz="1800" dirty="0" err="1"/>
              <a:t>Annese</a:t>
            </a:r>
            <a:r>
              <a:rPr lang="en-US" sz="1800" dirty="0"/>
              <a:t> V, et al. Increased risk of breast cancer in first‑degree relatives of </a:t>
            </a:r>
            <a:r>
              <a:rPr lang="en-US" sz="1800" dirty="0" err="1"/>
              <a:t>Crohn’s</a:t>
            </a:r>
            <a:r>
              <a:rPr lang="en-US" sz="1800" dirty="0"/>
              <a:t> disease patients. Dig Liver Dis. 2006;38(1):18–23.</a:t>
            </a:r>
            <a:br>
              <a:rPr lang="en-US" sz="1800" dirty="0"/>
            </a:br>
            <a:r>
              <a:rPr lang="en-US" sz="1800" dirty="0" smtClean="0"/>
              <a:t>12</a:t>
            </a:r>
            <a:r>
              <a:rPr lang="en-US" sz="1800" dirty="0"/>
              <a:t>. </a:t>
            </a:r>
            <a:r>
              <a:rPr lang="en-US" sz="1800" dirty="0" err="1"/>
              <a:t>Pellino</a:t>
            </a:r>
            <a:r>
              <a:rPr lang="en-US" sz="1800" dirty="0"/>
              <a:t> G, </a:t>
            </a:r>
            <a:r>
              <a:rPr lang="en-US" sz="1800" dirty="0" err="1"/>
              <a:t>Sciaudone</a:t>
            </a:r>
            <a:r>
              <a:rPr lang="en-US" sz="1800" dirty="0"/>
              <a:t> G, </a:t>
            </a:r>
            <a:r>
              <a:rPr lang="en-US" sz="1800" dirty="0" err="1"/>
              <a:t>Patturelli</a:t>
            </a:r>
            <a:r>
              <a:rPr lang="en-US" sz="1800" dirty="0"/>
              <a:t> M, </a:t>
            </a:r>
            <a:r>
              <a:rPr lang="en-US" sz="1800" dirty="0" err="1"/>
              <a:t>Candilio</a:t>
            </a:r>
            <a:r>
              <a:rPr lang="en-US" sz="1800" dirty="0"/>
              <a:t> G, De </a:t>
            </a:r>
            <a:r>
              <a:rPr lang="en-US" sz="1800" dirty="0" err="1"/>
              <a:t>Fatico</a:t>
            </a:r>
            <a:r>
              <a:rPr lang="en-US" sz="1800" dirty="0"/>
              <a:t> S, </a:t>
            </a:r>
            <a:r>
              <a:rPr lang="en-US" sz="1800" dirty="0" err="1"/>
              <a:t>Landino</a:t>
            </a:r>
            <a:r>
              <a:rPr lang="en-US" sz="1800" dirty="0"/>
              <a:t> I, et al. Relatives of </a:t>
            </a:r>
            <a:r>
              <a:rPr lang="en-US" sz="1800" dirty="0" err="1"/>
              <a:t>Crohn’s</a:t>
            </a:r>
            <a:r>
              <a:rPr lang="en-US" sz="1800" dirty="0"/>
              <a:t> disease patients and breast cancer: an over‑ looked condition. </a:t>
            </a:r>
            <a:r>
              <a:rPr lang="en-US" sz="1800" dirty="0" err="1"/>
              <a:t>Int</a:t>
            </a:r>
            <a:r>
              <a:rPr lang="en-US" sz="1800" dirty="0"/>
              <a:t> </a:t>
            </a:r>
            <a:r>
              <a:rPr lang="en-US" sz="1800" dirty="0" smtClean="0"/>
              <a:t>J Surg</a:t>
            </a:r>
            <a:r>
              <a:rPr lang="en-US" sz="1800" dirty="0"/>
              <a:t>. 2014;12(1):S156–8. </a:t>
            </a:r>
            <a:br>
              <a:rPr lang="en-US" sz="1800" dirty="0"/>
            </a:br>
            <a:endParaRPr lang="ar-SA" sz="1800" dirty="0"/>
          </a:p>
        </p:txBody>
      </p:sp>
    </p:spTree>
    <p:extLst>
      <p:ext uri="{BB962C8B-B14F-4D97-AF65-F5344CB8AC3E}">
        <p14:creationId xmlns:p14="http://schemas.microsoft.com/office/powerpoint/2010/main" xmlns="" val="16457196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10336"/>
            <a:ext cx="7467600" cy="1143000"/>
          </a:xfrm>
        </p:spPr>
        <p:txBody>
          <a:bodyPr>
            <a:noAutofit/>
          </a:bodyPr>
          <a:lstStyle/>
          <a:p>
            <a:r>
              <a:rPr lang="en-US" sz="1800" dirty="0"/>
              <a:t>13. </a:t>
            </a:r>
            <a:r>
              <a:rPr lang="en-US" sz="1800" dirty="0" err="1"/>
              <a:t>Søgaard</a:t>
            </a:r>
            <a:r>
              <a:rPr lang="en-US" sz="1800" dirty="0"/>
              <a:t> KK, Cronin‑Fenton DP, Pedersen L, </a:t>
            </a:r>
            <a:r>
              <a:rPr lang="en-US" sz="1800" dirty="0" err="1"/>
              <a:t>Sørensen</a:t>
            </a:r>
            <a:r>
              <a:rPr lang="en-US" sz="1800" dirty="0"/>
              <a:t> HT, Lash TL. Survival in Danish patients with breast cancer and inflammatory bowel disease: a nationwide cohort study. </a:t>
            </a:r>
            <a:r>
              <a:rPr lang="en-US" sz="1800" dirty="0" err="1"/>
              <a:t>Inflamm</a:t>
            </a:r>
            <a:r>
              <a:rPr lang="en-US" sz="1800" dirty="0"/>
              <a:t> Bowel Dis. 2008;14(04):519–25. </a:t>
            </a:r>
            <a:br>
              <a:rPr lang="en-US" sz="1800" dirty="0"/>
            </a:br>
            <a:endParaRPr lang="ar-SA" sz="1800" dirty="0"/>
          </a:p>
        </p:txBody>
      </p:sp>
      <p:sp>
        <p:nvSpPr>
          <p:cNvPr id="3" name="عنصر نائب للمحتوى 2"/>
          <p:cNvSpPr>
            <a:spLocks noGrp="1"/>
          </p:cNvSpPr>
          <p:nvPr>
            <p:ph sz="quarter" idx="1"/>
          </p:nvPr>
        </p:nvSpPr>
        <p:spPr>
          <a:xfrm>
            <a:off x="457200" y="1600200"/>
            <a:ext cx="7467600" cy="1180728"/>
          </a:xfrm>
        </p:spPr>
        <p:txBody>
          <a:bodyPr/>
          <a:lstStyle/>
          <a:p>
            <a:pPr marL="0" indent="0" algn="l">
              <a:buNone/>
            </a:pPr>
            <a:r>
              <a:rPr lang="en-US" dirty="0"/>
              <a:t>No common genetic background has been established between CD and breast cancer [13].</a:t>
            </a:r>
            <a:endParaRPr lang="ar-SA" dirty="0"/>
          </a:p>
        </p:txBody>
      </p:sp>
    </p:spTree>
    <p:extLst>
      <p:ext uri="{BB962C8B-B14F-4D97-AF65-F5344CB8AC3E}">
        <p14:creationId xmlns:p14="http://schemas.microsoft.com/office/powerpoint/2010/main" xmlns="" val="20185263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Many studies suggest that cancer treatment with cytotoxic chemotherapy may induce and maintain CD remission by causing cell death or preventing cell division in rapidly dividing cells such as T lymphocytes or malignant cells, yielding anticancer and immunosuppressive effects [14].</a:t>
            </a:r>
          </a:p>
          <a:p>
            <a:pPr marL="0" indent="0" algn="l">
              <a:buNone/>
            </a:pPr>
            <a:r>
              <a:rPr lang="en-US" dirty="0"/>
              <a:t> </a:t>
            </a:r>
            <a:r>
              <a:rPr lang="en-US" b="1" dirty="0"/>
              <a:t>This may justify the absence of any flare in the patient after 5 years of follow-up.</a:t>
            </a:r>
            <a:endParaRPr lang="ar-SA" b="1" dirty="0"/>
          </a:p>
        </p:txBody>
      </p:sp>
      <p:sp>
        <p:nvSpPr>
          <p:cNvPr id="4" name="عنوان 1"/>
          <p:cNvSpPr>
            <a:spLocks noGrp="1"/>
          </p:cNvSpPr>
          <p:nvPr>
            <p:ph type="title"/>
          </p:nvPr>
        </p:nvSpPr>
        <p:spPr>
          <a:xfrm>
            <a:off x="457200" y="5373216"/>
            <a:ext cx="7467600" cy="1143000"/>
          </a:xfrm>
        </p:spPr>
        <p:txBody>
          <a:bodyPr>
            <a:noAutofit/>
          </a:bodyPr>
          <a:lstStyle/>
          <a:p>
            <a:pPr marL="0" indent="0"/>
            <a:r>
              <a:rPr lang="en-US" sz="1800" dirty="0"/>
              <a:t>14. </a:t>
            </a:r>
            <a:r>
              <a:rPr lang="en-US" sz="1800" dirty="0" err="1"/>
              <a:t>Axelrad</a:t>
            </a:r>
            <a:r>
              <a:rPr lang="en-US" sz="1800" dirty="0"/>
              <a:t> JE, Fowler SA, Friedman S, </a:t>
            </a:r>
            <a:r>
              <a:rPr lang="en-US" sz="1800" dirty="0" err="1"/>
              <a:t>Ananthakrishnan</a:t>
            </a:r>
            <a:r>
              <a:rPr lang="en-US" sz="1800" dirty="0"/>
              <a:t> AN, </a:t>
            </a:r>
            <a:r>
              <a:rPr lang="en-US" sz="1800" dirty="0" err="1"/>
              <a:t>Yajnik</a:t>
            </a:r>
            <a:r>
              <a:rPr lang="en-US" sz="1800" dirty="0"/>
              <a:t> V. Effects of cancer treatment on inflammatory bowel disease remission and </a:t>
            </a:r>
            <a:r>
              <a:rPr lang="en-US" sz="1800" dirty="0" err="1"/>
              <a:t>reactiva</a:t>
            </a:r>
            <a:r>
              <a:rPr lang="en-US" sz="1800" dirty="0"/>
              <a:t>‑ </a:t>
            </a:r>
            <a:r>
              <a:rPr lang="en-US" sz="1800" dirty="0" err="1"/>
              <a:t>tion</a:t>
            </a:r>
            <a:r>
              <a:rPr lang="en-US" sz="1800" dirty="0"/>
              <a:t>. </a:t>
            </a:r>
            <a:r>
              <a:rPr lang="en-US" sz="1800" dirty="0" err="1"/>
              <a:t>Clin</a:t>
            </a:r>
            <a:r>
              <a:rPr lang="en-US" sz="1800" dirty="0"/>
              <a:t> </a:t>
            </a:r>
            <a:r>
              <a:rPr lang="en-US" sz="1800" dirty="0" err="1"/>
              <a:t>Gastroenterol</a:t>
            </a:r>
            <a:r>
              <a:rPr lang="en-US" sz="1800" dirty="0"/>
              <a:t> </a:t>
            </a:r>
            <a:r>
              <a:rPr lang="en-US" sz="1800" dirty="0" err="1"/>
              <a:t>Hepatol</a:t>
            </a:r>
            <a:r>
              <a:rPr lang="en-US" sz="1800" dirty="0"/>
              <a:t>. 2012;10:1021‑1027. e1. </a:t>
            </a:r>
            <a:endParaRPr lang="ar-SA" sz="1800" dirty="0"/>
          </a:p>
        </p:txBody>
      </p:sp>
    </p:spTree>
    <p:extLst>
      <p:ext uri="{BB962C8B-B14F-4D97-AF65-F5344CB8AC3E}">
        <p14:creationId xmlns:p14="http://schemas.microsoft.com/office/powerpoint/2010/main" xmlns="" val="978324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The diagnosis and the treatment of breast cancer </a:t>
            </a:r>
            <a:r>
              <a:rPr lang="en-US" b="1" dirty="0"/>
              <a:t>during gestation </a:t>
            </a:r>
            <a:r>
              <a:rPr lang="en-US" dirty="0"/>
              <a:t>present a challenging situation for the patient, their family, and the physician.</a:t>
            </a:r>
          </a:p>
          <a:p>
            <a:pPr marL="0" indent="0" algn="l">
              <a:buNone/>
            </a:pPr>
            <a:r>
              <a:rPr lang="en-US" dirty="0"/>
              <a:t>Because of the low incidence, clinical management decisions are limited to retrospective case series and case reports [3, 4].</a:t>
            </a:r>
          </a:p>
          <a:p>
            <a:pPr marL="0" indent="0" algn="l">
              <a:buNone/>
            </a:pPr>
            <a:r>
              <a:rPr lang="en-US" dirty="0"/>
              <a:t>  </a:t>
            </a:r>
          </a:p>
        </p:txBody>
      </p:sp>
      <p:sp>
        <p:nvSpPr>
          <p:cNvPr id="4" name="عنوان 1"/>
          <p:cNvSpPr>
            <a:spLocks noGrp="1"/>
          </p:cNvSpPr>
          <p:nvPr>
            <p:ph type="title"/>
          </p:nvPr>
        </p:nvSpPr>
        <p:spPr>
          <a:xfrm>
            <a:off x="457200" y="5238328"/>
            <a:ext cx="7467600" cy="1143000"/>
          </a:xfrm>
        </p:spPr>
        <p:txBody>
          <a:bodyPr>
            <a:noAutofit/>
          </a:bodyPr>
          <a:lstStyle/>
          <a:p>
            <a:pPr marL="0" indent="0"/>
            <a:r>
              <a:rPr lang="en-US" sz="1600" dirty="0"/>
              <a:t> 3. Ishida T, </a:t>
            </a:r>
            <a:r>
              <a:rPr lang="en-US" sz="1600" dirty="0" err="1"/>
              <a:t>Yokoe</a:t>
            </a:r>
            <a:r>
              <a:rPr lang="en-US" sz="1600" dirty="0"/>
              <a:t> T, Kasumi F, Sakamoto G, Makita M, </a:t>
            </a:r>
            <a:r>
              <a:rPr lang="en-US" sz="1600" dirty="0" err="1"/>
              <a:t>Tominaga</a:t>
            </a:r>
            <a:r>
              <a:rPr lang="en-US" sz="1600" dirty="0"/>
              <a:t> T, et al. </a:t>
            </a:r>
            <a:r>
              <a:rPr lang="en-US" sz="1600" dirty="0" err="1"/>
              <a:t>Clinicopathologic</a:t>
            </a:r>
            <a:r>
              <a:rPr lang="en-US" sz="1600" dirty="0"/>
              <a:t> characteristics and prognosis of breast cancer patients associated with pregnancy and lactation: analysis of case–control study in Japan. </a:t>
            </a:r>
            <a:r>
              <a:rPr lang="en-US" sz="1600" dirty="0" err="1"/>
              <a:t>Jpn</a:t>
            </a:r>
            <a:r>
              <a:rPr lang="en-US" sz="1600" dirty="0"/>
              <a:t> J Cancer Res. 1992;83:1143. </a:t>
            </a:r>
            <a:br>
              <a:rPr lang="en-US" sz="1600" dirty="0"/>
            </a:br>
            <a:r>
              <a:rPr lang="en-US" sz="1600" dirty="0"/>
              <a:t>4. Lee YY, Roberts CL, Dobbins T, </a:t>
            </a:r>
            <a:r>
              <a:rPr lang="en-US" sz="1600" dirty="0" err="1"/>
              <a:t>Stavrou</a:t>
            </a:r>
            <a:r>
              <a:rPr lang="en-US" sz="1600" dirty="0"/>
              <a:t> E, Black K, Morris J, et al. Incidence and outcomes of pregnancy‑associated cancer in Australia, 1994–2008: a population‑based linkage study. BJOG. 2012;119:1572–82.</a:t>
            </a:r>
            <a:br>
              <a:rPr lang="en-US" sz="1600" dirty="0"/>
            </a:br>
            <a:endParaRPr lang="ar-SA" sz="1600" dirty="0"/>
          </a:p>
        </p:txBody>
      </p:sp>
    </p:spTree>
    <p:extLst>
      <p:ext uri="{BB962C8B-B14F-4D97-AF65-F5344CB8AC3E}">
        <p14:creationId xmlns:p14="http://schemas.microsoft.com/office/powerpoint/2010/main" xmlns="" val="273784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The family history of breast cancer is an important risk factor: the risk of the disease will increase with the number of relatives affected and their ages when they were diagnosed; the younger the age at diagnosis of breast cancer, the greater the risk.</a:t>
            </a:r>
          </a:p>
          <a:p>
            <a:pPr algn="l"/>
            <a:endParaRPr lang="ar-SA" dirty="0"/>
          </a:p>
        </p:txBody>
      </p:sp>
    </p:spTree>
    <p:extLst>
      <p:ext uri="{BB962C8B-B14F-4D97-AF65-F5344CB8AC3E}">
        <p14:creationId xmlns:p14="http://schemas.microsoft.com/office/powerpoint/2010/main" xmlns="" val="34418970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548680"/>
            <a:ext cx="7467600" cy="4873752"/>
          </a:xfrm>
        </p:spPr>
        <p:txBody>
          <a:bodyPr>
            <a:normAutofit/>
          </a:bodyPr>
          <a:lstStyle/>
          <a:p>
            <a:pPr marL="0" indent="0" algn="l">
              <a:buNone/>
            </a:pPr>
            <a:r>
              <a:rPr lang="en-US" dirty="0" smtClean="0"/>
              <a:t>The </a:t>
            </a:r>
            <a:r>
              <a:rPr lang="en-US" dirty="0"/>
              <a:t>risk of breast cancer is two or more times greater if the patient has a first-degree relative (mother, sister, or daughter) who was diagnosed with breast cancer before the age of 50 years [2, 15]. </a:t>
            </a:r>
            <a:endParaRPr lang="ar-SA" dirty="0"/>
          </a:p>
        </p:txBody>
      </p:sp>
      <p:sp>
        <p:nvSpPr>
          <p:cNvPr id="4" name="عنوان 1"/>
          <p:cNvSpPr>
            <a:spLocks noGrp="1"/>
          </p:cNvSpPr>
          <p:nvPr>
            <p:ph type="title"/>
          </p:nvPr>
        </p:nvSpPr>
        <p:spPr>
          <a:xfrm>
            <a:off x="457200" y="5166320"/>
            <a:ext cx="7467600" cy="1143000"/>
          </a:xfrm>
        </p:spPr>
        <p:txBody>
          <a:bodyPr>
            <a:noAutofit/>
          </a:bodyPr>
          <a:lstStyle/>
          <a:p>
            <a:r>
              <a:rPr lang="en-US" sz="1800" dirty="0" smtClean="0"/>
              <a:t/>
            </a:r>
            <a:br>
              <a:rPr lang="en-US" sz="1800" dirty="0" smtClean="0"/>
            </a:br>
            <a:r>
              <a:rPr lang="en-US" sz="1800" dirty="0"/>
              <a:t>2. Mansfield CM. A review of the etiology of breast cancer. J </a:t>
            </a:r>
            <a:r>
              <a:rPr lang="en-US" sz="1800" dirty="0" err="1"/>
              <a:t>Natl</a:t>
            </a:r>
            <a:r>
              <a:rPr lang="en-US" sz="1800" dirty="0"/>
              <a:t> Med Assoc. 1993;85(3):217–21.</a:t>
            </a:r>
            <a:br>
              <a:rPr lang="en-US" sz="1800" dirty="0"/>
            </a:br>
            <a:r>
              <a:rPr lang="en-US" sz="1800" dirty="0" smtClean="0"/>
              <a:t>15</a:t>
            </a:r>
            <a:r>
              <a:rPr lang="en-US" sz="1800" dirty="0"/>
              <a:t>. </a:t>
            </a:r>
            <a:r>
              <a:rPr lang="en-US" sz="1800" dirty="0" err="1"/>
              <a:t>Bravi</a:t>
            </a:r>
            <a:r>
              <a:rPr lang="en-US" sz="1800" dirty="0"/>
              <a:t> F, </a:t>
            </a:r>
            <a:r>
              <a:rPr lang="en-US" sz="1800" dirty="0" err="1"/>
              <a:t>Decarli</a:t>
            </a:r>
            <a:r>
              <a:rPr lang="en-US" sz="1800" dirty="0"/>
              <a:t> A, Russo AG. Risk factors for breast cancer in a cohort of mammographic screening program: a nested case–control study within the </a:t>
            </a:r>
            <a:r>
              <a:rPr lang="en-US" sz="1800" dirty="0" err="1"/>
              <a:t>FRiCaM</a:t>
            </a:r>
            <a:r>
              <a:rPr lang="en-US" sz="1800" dirty="0"/>
              <a:t> study. Cancer Med. 2018;7(5):2145–52. </a:t>
            </a:r>
            <a:br>
              <a:rPr lang="en-US" sz="1800" dirty="0"/>
            </a:br>
            <a:endParaRPr lang="ar-SA" sz="1800" dirty="0"/>
          </a:p>
        </p:txBody>
      </p:sp>
    </p:spTree>
    <p:extLst>
      <p:ext uri="{BB962C8B-B14F-4D97-AF65-F5344CB8AC3E}">
        <p14:creationId xmlns:p14="http://schemas.microsoft.com/office/powerpoint/2010/main" xmlns="" val="41980699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b="1" dirty="0"/>
              <a:t>In our case</a:t>
            </a:r>
            <a:r>
              <a:rPr lang="en-US" dirty="0"/>
              <a:t>, breast cancer was diagnosed in two sisters, both of whom were less than 40 years old, which </a:t>
            </a:r>
            <a:r>
              <a:rPr lang="en-US" b="1" dirty="0"/>
              <a:t>strongly indicates the presence of familial breast cancer</a:t>
            </a:r>
            <a:r>
              <a:rPr lang="en-US" dirty="0"/>
              <a:t>. </a:t>
            </a:r>
          </a:p>
        </p:txBody>
      </p:sp>
    </p:spTree>
    <p:extLst>
      <p:ext uri="{BB962C8B-B14F-4D97-AF65-F5344CB8AC3E}">
        <p14:creationId xmlns:p14="http://schemas.microsoft.com/office/powerpoint/2010/main" xmlns="" val="22716386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Familial predisposition derives from the interaction of genes and environment/lifestyle choices. </a:t>
            </a:r>
          </a:p>
          <a:p>
            <a:pPr marL="0" indent="0" algn="l">
              <a:buNone/>
            </a:pPr>
            <a:r>
              <a:rPr lang="en-US" dirty="0"/>
              <a:t>Several genetic mutations have been identified as high-risk factors for breast cancer. Mutations in the tumor suppressor genes BRCA1 and BRCA2 are responsible for the majority of hereditary breast cancer cases. </a:t>
            </a:r>
            <a:endParaRPr lang="ar-SA" dirty="0"/>
          </a:p>
          <a:p>
            <a:pPr marL="0" indent="0">
              <a:buNone/>
            </a:pPr>
            <a:endParaRPr lang="ar-SA" dirty="0"/>
          </a:p>
        </p:txBody>
      </p:sp>
    </p:spTree>
    <p:extLst>
      <p:ext uri="{BB962C8B-B14F-4D97-AF65-F5344CB8AC3E}">
        <p14:creationId xmlns:p14="http://schemas.microsoft.com/office/powerpoint/2010/main" xmlns="" val="29896894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507576"/>
            <a:ext cx="7467600" cy="2065440"/>
          </a:xfrm>
        </p:spPr>
        <p:txBody>
          <a:bodyPr>
            <a:normAutofit/>
          </a:bodyPr>
          <a:lstStyle/>
          <a:p>
            <a:pPr marL="0" indent="0" algn="l">
              <a:buNone/>
            </a:pPr>
            <a:r>
              <a:rPr lang="en-US" dirty="0"/>
              <a:t>Women who inherit a BRCA1 or BRCA2 mutation face a substantial risk of developing breast cancer, estimated at 72% and 69%, respectively [16]. </a:t>
            </a:r>
            <a:endParaRPr lang="ar-SA" dirty="0"/>
          </a:p>
          <a:p>
            <a:endParaRPr lang="ar-SA" dirty="0"/>
          </a:p>
        </p:txBody>
      </p:sp>
      <p:sp>
        <p:nvSpPr>
          <p:cNvPr id="4" name="عنوان 1"/>
          <p:cNvSpPr>
            <a:spLocks noGrp="1"/>
          </p:cNvSpPr>
          <p:nvPr>
            <p:ph type="title"/>
          </p:nvPr>
        </p:nvSpPr>
        <p:spPr>
          <a:xfrm>
            <a:off x="457200" y="5157192"/>
            <a:ext cx="7467600" cy="1143000"/>
          </a:xfrm>
        </p:spPr>
        <p:txBody>
          <a:bodyPr>
            <a:normAutofit/>
          </a:bodyPr>
          <a:lstStyle/>
          <a:p>
            <a:r>
              <a:rPr lang="en-US" sz="1800" dirty="0"/>
              <a:t>16. </a:t>
            </a:r>
            <a:r>
              <a:rPr lang="en-US" sz="1800" dirty="0" err="1"/>
              <a:t>Kotsopoulos</a:t>
            </a:r>
            <a:r>
              <a:rPr lang="en-US" sz="1800" dirty="0"/>
              <a:t> J. BRCA mutations and breast cancer prevention. Cancers (Basel). 2018;10(12):524.</a:t>
            </a:r>
            <a:endParaRPr lang="ar-SA" sz="1800" dirty="0"/>
          </a:p>
        </p:txBody>
      </p:sp>
    </p:spTree>
    <p:extLst>
      <p:ext uri="{BB962C8B-B14F-4D97-AF65-F5344CB8AC3E}">
        <p14:creationId xmlns:p14="http://schemas.microsoft.com/office/powerpoint/2010/main" xmlns="" val="1883298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Mutation in BRCA1 and BRCA2 are also responsible for the increased risk for developing early onset breast cancer and familial ovarian cancer, the early onset type of breast cancer tends to have high intensity and be bilateral.</a:t>
            </a:r>
          </a:p>
          <a:p>
            <a:pPr marL="0" indent="0" algn="l">
              <a:buNone/>
            </a:pPr>
            <a:r>
              <a:rPr lang="en-US" dirty="0"/>
              <a:t> BRCA1 and BRCA2 are usually seen in patients with a family history of breast cancer. </a:t>
            </a:r>
            <a:endParaRPr lang="ar-SA" dirty="0"/>
          </a:p>
          <a:p>
            <a:pPr marL="0" indent="0">
              <a:buNone/>
            </a:pPr>
            <a:endParaRPr lang="ar-SA" dirty="0"/>
          </a:p>
        </p:txBody>
      </p:sp>
    </p:spTree>
    <p:extLst>
      <p:ext uri="{BB962C8B-B14F-4D97-AF65-F5344CB8AC3E}">
        <p14:creationId xmlns:p14="http://schemas.microsoft.com/office/powerpoint/2010/main" xmlns="" val="36848580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124744"/>
            <a:ext cx="8229600" cy="4525963"/>
          </a:xfrm>
        </p:spPr>
        <p:txBody>
          <a:bodyPr>
            <a:normAutofit/>
          </a:bodyPr>
          <a:lstStyle/>
          <a:p>
            <a:pPr marL="0" indent="0" algn="l">
              <a:buNone/>
            </a:pPr>
            <a:r>
              <a:rPr lang="en-US" dirty="0"/>
              <a:t>In addition, patients who carry BRCA1 and BRCA2 mutation have a higher risk for developing other types of cancers such as colon, prostate, pancreatic, melanoma, and gastric cancers. </a:t>
            </a:r>
          </a:p>
          <a:p>
            <a:pPr marL="0" indent="0" algn="l">
              <a:buNone/>
            </a:pPr>
            <a:r>
              <a:rPr lang="en-US" dirty="0"/>
              <a:t>The identification of genes associated with a predisposition to breast cancer, such as BRCA1 and BRCA2 is an important tool to increase surveillance and effective prophylactic intervention [17]. </a:t>
            </a:r>
            <a:endParaRPr lang="ar-SA" dirty="0"/>
          </a:p>
        </p:txBody>
      </p:sp>
      <p:sp>
        <p:nvSpPr>
          <p:cNvPr id="4" name="عنوان 1"/>
          <p:cNvSpPr>
            <a:spLocks noGrp="1"/>
          </p:cNvSpPr>
          <p:nvPr>
            <p:ph type="title"/>
          </p:nvPr>
        </p:nvSpPr>
        <p:spPr>
          <a:xfrm>
            <a:off x="457200" y="5238328"/>
            <a:ext cx="7467600" cy="1143000"/>
          </a:xfrm>
        </p:spPr>
        <p:txBody>
          <a:bodyPr>
            <a:normAutofit/>
          </a:bodyPr>
          <a:lstStyle/>
          <a:p>
            <a:r>
              <a:rPr lang="en-US" sz="2000" dirty="0"/>
              <a:t>17. </a:t>
            </a:r>
            <a:r>
              <a:rPr lang="en-US" sz="2000" dirty="0" err="1"/>
              <a:t>Mehrgou</a:t>
            </a:r>
            <a:r>
              <a:rPr lang="en-US" sz="2000" dirty="0"/>
              <a:t> A, </a:t>
            </a:r>
            <a:r>
              <a:rPr lang="en-US" sz="2000" dirty="0" err="1"/>
              <a:t>Akouchekian</a:t>
            </a:r>
            <a:r>
              <a:rPr lang="en-US" sz="2000" dirty="0"/>
              <a:t> M. The importance of BRCA1 and BRCA2 genes mutations in breast cancer development. Med J Islam </a:t>
            </a:r>
            <a:r>
              <a:rPr lang="en-US" sz="2000" dirty="0" err="1"/>
              <a:t>Repub</a:t>
            </a:r>
            <a:r>
              <a:rPr lang="en-US" sz="2000" dirty="0"/>
              <a:t> Iran. 2016;30:369.</a:t>
            </a:r>
            <a:endParaRPr lang="ar-SA" sz="2000" dirty="0"/>
          </a:p>
        </p:txBody>
      </p:sp>
    </p:spTree>
    <p:extLst>
      <p:ext uri="{BB962C8B-B14F-4D97-AF65-F5344CB8AC3E}">
        <p14:creationId xmlns:p14="http://schemas.microsoft.com/office/powerpoint/2010/main" xmlns="" val="809966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l">
              <a:buNone/>
            </a:pPr>
            <a:r>
              <a:rPr lang="en-US" dirty="0"/>
              <a:t>Unfortunately, BRCA  and other genetic tests have not been conducted here because of financial reasons. </a:t>
            </a:r>
          </a:p>
          <a:p>
            <a:pPr marL="0" indent="0" algn="l">
              <a:buNone/>
            </a:pPr>
            <a:r>
              <a:rPr lang="en-US" dirty="0"/>
              <a:t>Thus, we strongly advised the two patients to do BRCA1 and BRCA2 tests as soon as they can, especially because the two patients are first-degree relatives. </a:t>
            </a:r>
            <a:endParaRPr lang="ar-SA" dirty="0"/>
          </a:p>
          <a:p>
            <a:endParaRPr lang="ar-SA" dirty="0"/>
          </a:p>
        </p:txBody>
      </p:sp>
    </p:spTree>
    <p:extLst>
      <p:ext uri="{BB962C8B-B14F-4D97-AF65-F5344CB8AC3E}">
        <p14:creationId xmlns:p14="http://schemas.microsoft.com/office/powerpoint/2010/main" xmlns="" val="31285648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052736"/>
            <a:ext cx="8229600" cy="4525963"/>
          </a:xfrm>
        </p:spPr>
        <p:txBody>
          <a:bodyPr>
            <a:normAutofit/>
          </a:bodyPr>
          <a:lstStyle/>
          <a:p>
            <a:pPr marL="0" indent="0" algn="l">
              <a:buNone/>
            </a:pPr>
            <a:r>
              <a:rPr lang="en-US" dirty="0"/>
              <a:t>Determination of biomarker status, including ER, PR, and HER2 status, is </a:t>
            </a:r>
            <a:r>
              <a:rPr lang="en-US" b="1" dirty="0"/>
              <a:t>essential </a:t>
            </a:r>
            <a:r>
              <a:rPr lang="en-US" dirty="0"/>
              <a:t>for newly diagnosed breast cancer. </a:t>
            </a:r>
          </a:p>
          <a:p>
            <a:pPr marL="0" indent="0" algn="l">
              <a:buNone/>
            </a:pPr>
            <a:r>
              <a:rPr lang="en-US" dirty="0"/>
              <a:t>They also have a crucial role in choosing the most appropriate treatment option. </a:t>
            </a:r>
          </a:p>
          <a:p>
            <a:pPr marL="0" indent="0" algn="l">
              <a:buNone/>
            </a:pPr>
            <a:r>
              <a:rPr lang="en-US" dirty="0"/>
              <a:t>ER is used in identifying patients with early onset breast cancer to determine if they need </a:t>
            </a:r>
            <a:r>
              <a:rPr lang="en-US" dirty="0" err="1"/>
              <a:t>tamoxifen</a:t>
            </a:r>
            <a:r>
              <a:rPr lang="en-US" dirty="0"/>
              <a:t> or an aromatase inhibitor in their treatment regimen (patient 1). </a:t>
            </a:r>
            <a:endParaRPr lang="ar-SA" dirty="0"/>
          </a:p>
        </p:txBody>
      </p:sp>
    </p:spTree>
    <p:extLst>
      <p:ext uri="{BB962C8B-B14F-4D97-AF65-F5344CB8AC3E}">
        <p14:creationId xmlns:p14="http://schemas.microsoft.com/office/powerpoint/2010/main" xmlns="" val="17353052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Administration of </a:t>
            </a:r>
            <a:r>
              <a:rPr lang="en-US" dirty="0" err="1"/>
              <a:t>tamoxifen</a:t>
            </a:r>
            <a:r>
              <a:rPr lang="en-US" dirty="0"/>
              <a:t> as an adjuvant therapy for 5 years in patients with +ER was found to decrease recurrence by approximately 50% [18].</a:t>
            </a:r>
            <a:endParaRPr lang="ar-SA" dirty="0"/>
          </a:p>
          <a:p>
            <a:endParaRPr lang="ar-SA" dirty="0"/>
          </a:p>
        </p:txBody>
      </p:sp>
      <p:sp>
        <p:nvSpPr>
          <p:cNvPr id="4" name="عنوان 1"/>
          <p:cNvSpPr>
            <a:spLocks noGrp="1"/>
          </p:cNvSpPr>
          <p:nvPr>
            <p:ph type="title"/>
          </p:nvPr>
        </p:nvSpPr>
        <p:spPr>
          <a:xfrm>
            <a:off x="457200" y="5094312"/>
            <a:ext cx="7467600" cy="1143000"/>
          </a:xfrm>
        </p:spPr>
        <p:txBody>
          <a:bodyPr>
            <a:noAutofit/>
          </a:bodyPr>
          <a:lstStyle/>
          <a:p>
            <a:r>
              <a:rPr lang="en-US" sz="1800" dirty="0"/>
              <a:t>18. Duffy MJ, Walsh S, McDermott EW, Crown J. Biomarkers in breast cancer: where are we and where are we going? </a:t>
            </a:r>
            <a:r>
              <a:rPr lang="en-US" sz="1800" dirty="0" err="1"/>
              <a:t>Adv</a:t>
            </a:r>
            <a:r>
              <a:rPr lang="en-US" sz="1800" dirty="0"/>
              <a:t> </a:t>
            </a:r>
            <a:r>
              <a:rPr lang="en-US" sz="1800" dirty="0" err="1"/>
              <a:t>Clin</a:t>
            </a:r>
            <a:r>
              <a:rPr lang="en-US" sz="1800" dirty="0"/>
              <a:t> Chem. 2015;71:1–23. https:// </a:t>
            </a:r>
            <a:r>
              <a:rPr lang="en-US" sz="1800" dirty="0" err="1"/>
              <a:t>doi</a:t>
            </a:r>
            <a:r>
              <a:rPr lang="en-US" sz="1800" dirty="0"/>
              <a:t>. org/ 10. 1016/ </a:t>
            </a:r>
            <a:r>
              <a:rPr lang="en-US" sz="1800" dirty="0" err="1"/>
              <a:t>bs</a:t>
            </a:r>
            <a:r>
              <a:rPr lang="en-US" sz="1800" dirty="0"/>
              <a:t>. acc. 2015. 05. 001.</a:t>
            </a:r>
            <a:r>
              <a:rPr lang="ar-SA" sz="1800" dirty="0"/>
              <a:t/>
            </a:r>
            <a:br>
              <a:rPr lang="ar-SA" sz="1800" dirty="0"/>
            </a:br>
            <a:endParaRPr lang="ar-SA" sz="1800" dirty="0"/>
          </a:p>
        </p:txBody>
      </p:sp>
    </p:spTree>
    <p:extLst>
      <p:ext uri="{BB962C8B-B14F-4D97-AF65-F5344CB8AC3E}">
        <p14:creationId xmlns:p14="http://schemas.microsoft.com/office/powerpoint/2010/main" xmlns="" val="1064245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Furthermore, the diagnosis of breast cancer in a </a:t>
            </a:r>
            <a:r>
              <a:rPr lang="en-US" b="1" dirty="0"/>
              <a:t>patient with </a:t>
            </a:r>
            <a:r>
              <a:rPr lang="en-US" b="1" dirty="0" err="1"/>
              <a:t>Crohn’s</a:t>
            </a:r>
            <a:r>
              <a:rPr lang="en-US" b="1" dirty="0"/>
              <a:t> disease </a:t>
            </a:r>
            <a:r>
              <a:rPr lang="en-US" dirty="0"/>
              <a:t>(CD) poses an added difficulty for managing its effect on breast cancer, as well as the effect of breast cancer on the treatment of CD.</a:t>
            </a:r>
            <a:endParaRPr lang="ar-SA" dirty="0"/>
          </a:p>
        </p:txBody>
      </p:sp>
    </p:spTree>
    <p:extLst>
      <p:ext uri="{BB962C8B-B14F-4D97-AF65-F5344CB8AC3E}">
        <p14:creationId xmlns:p14="http://schemas.microsoft.com/office/powerpoint/2010/main" xmlns="" val="19925309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b="1" dirty="0"/>
              <a:t>In conclusion</a:t>
            </a:r>
            <a:r>
              <a:rPr lang="en-US" dirty="0"/>
              <a:t>, this reports a rare case of familial breast cancer in two sisters at the same time; the younger one had CD and was diagnosed during gestation. </a:t>
            </a:r>
          </a:p>
          <a:p>
            <a:endParaRPr lang="ar-SA" dirty="0"/>
          </a:p>
        </p:txBody>
      </p:sp>
    </p:spTree>
    <p:extLst>
      <p:ext uri="{BB962C8B-B14F-4D97-AF65-F5344CB8AC3E}">
        <p14:creationId xmlns:p14="http://schemas.microsoft.com/office/powerpoint/2010/main" xmlns="" val="3447742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l">
              <a:buNone/>
            </a:pPr>
            <a:r>
              <a:rPr lang="en-US" dirty="0"/>
              <a:t>This highlights the association of gestation with a more advanced clinical stage of breast cancer, the possibility of giving chemotherapy during gestation, and </a:t>
            </a:r>
            <a:r>
              <a:rPr lang="en-US" b="1" dirty="0"/>
              <a:t>the positive impact of chemotherapy on the symptoms of </a:t>
            </a:r>
            <a:r>
              <a:rPr lang="en-US" b="1" dirty="0" err="1"/>
              <a:t>Crohn’s</a:t>
            </a:r>
            <a:r>
              <a:rPr lang="en-US" b="1" dirty="0"/>
              <a:t> disease.</a:t>
            </a:r>
            <a:endParaRPr lang="ar-SA" b="1" dirty="0"/>
          </a:p>
        </p:txBody>
      </p:sp>
    </p:spTree>
    <p:extLst>
      <p:ext uri="{BB962C8B-B14F-4D97-AF65-F5344CB8AC3E}">
        <p14:creationId xmlns:p14="http://schemas.microsoft.com/office/powerpoint/2010/main" xmlns="" val="1306397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0" indent="0" algn="ctr">
              <a:buNone/>
            </a:pPr>
            <a:r>
              <a:rPr lang="ar-SA" dirty="0"/>
              <a:t>          </a:t>
            </a:r>
            <a:r>
              <a:rPr lang="en-US" dirty="0"/>
              <a:t>Published online: 27december2021</a:t>
            </a:r>
          </a:p>
          <a:p>
            <a:pPr marL="0" indent="0" algn="ctr">
              <a:buNone/>
            </a:pPr>
            <a:endParaRPr lang="en-US" dirty="0"/>
          </a:p>
          <a:p>
            <a:pPr marL="0" indent="0" algn="ctr">
              <a:buNone/>
            </a:pPr>
            <a:endParaRPr lang="en-US" dirty="0">
              <a:hlinkClick r:id="rId2"/>
            </a:endParaRPr>
          </a:p>
          <a:p>
            <a:pPr marL="0" indent="0" algn="ctr">
              <a:buNone/>
            </a:pPr>
            <a:r>
              <a:rPr lang="en-US" dirty="0">
                <a:hlinkClick r:id="rId2"/>
              </a:rPr>
              <a:t>https://pubmed.ncbi.nlm.nih.gov/34961553/</a:t>
            </a:r>
            <a:endParaRPr lang="en-US" dirty="0"/>
          </a:p>
          <a:p>
            <a:pPr marL="0" indent="0" algn="ctr">
              <a:buNone/>
            </a:pPr>
            <a:endParaRPr lang="ar-SA" dirty="0"/>
          </a:p>
        </p:txBody>
      </p:sp>
      <p:sp>
        <p:nvSpPr>
          <p:cNvPr id="5" name="سهم للأسفل 4"/>
          <p:cNvSpPr/>
          <p:nvPr/>
        </p:nvSpPr>
        <p:spPr>
          <a:xfrm>
            <a:off x="3851920" y="2204864"/>
            <a:ext cx="1512168" cy="684076"/>
          </a:xfrm>
          <a:prstGeom prst="downArrow">
            <a:avLst/>
          </a:prstGeom>
          <a:blipFill>
            <a:blip r:embed="rId3"/>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b="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66FF"/>
              </a:solidFill>
              <a:effectLst>
                <a:glow rad="101600">
                  <a:schemeClr val="accent2">
                    <a:satMod val="175000"/>
                    <a:alpha val="40000"/>
                  </a:schemeClr>
                </a:glow>
                <a:outerShdw blurRad="50800" dist="40000" dir="5400000" algn="tl" rotWithShape="0">
                  <a:srgbClr val="000000">
                    <a:shade val="5000"/>
                    <a:satMod val="120000"/>
                    <a:alpha val="33000"/>
                  </a:srgbClr>
                </a:outerShdw>
              </a:effectLst>
            </a:endParaRPr>
          </a:p>
        </p:txBody>
      </p:sp>
      <p:pic>
        <p:nvPicPr>
          <p:cNvPr id="4" name="Picture 3">
            <a:extLst>
              <a:ext uri="{FF2B5EF4-FFF2-40B4-BE49-F238E27FC236}">
                <a16:creationId xmlns:a16="http://schemas.microsoft.com/office/drawing/2014/main" xmlns="" id="{E1C235E3-4718-4C22-ACE8-F772F399065D}"/>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1974"/>
          <a:stretch/>
        </p:blipFill>
        <p:spPr>
          <a:xfrm>
            <a:off x="2051720" y="3616561"/>
            <a:ext cx="4752528" cy="2759968"/>
          </a:xfrm>
          <a:prstGeom prst="rect">
            <a:avLst/>
          </a:prstGeom>
        </p:spPr>
      </p:pic>
    </p:spTree>
    <p:extLst>
      <p:ext uri="{BB962C8B-B14F-4D97-AF65-F5344CB8AC3E}">
        <p14:creationId xmlns:p14="http://schemas.microsoft.com/office/powerpoint/2010/main" xmlns="" val="3862990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rotWithShape="1">
          <a:blip r:embed="rId2" cstate="print">
            <a:extLst>
              <a:ext uri="{28A0092B-C50C-407E-A947-70E740481C1C}">
                <a14:useLocalDpi xmlns:a14="http://schemas.microsoft.com/office/drawing/2010/main" xmlns="" val="0"/>
              </a:ext>
            </a:extLst>
          </a:blip>
          <a:srcRect r="2765" b="10730"/>
          <a:stretch/>
        </p:blipFill>
        <p:spPr>
          <a:xfrm>
            <a:off x="2243062" y="908720"/>
            <a:ext cx="4489178" cy="4350657"/>
          </a:xfrm>
        </p:spPr>
      </p:pic>
    </p:spTree>
    <p:extLst>
      <p:ext uri="{BB962C8B-B14F-4D97-AF65-F5344CB8AC3E}">
        <p14:creationId xmlns:p14="http://schemas.microsoft.com/office/powerpoint/2010/main" xmlns="" val="1774493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45720" indent="0" algn="l">
              <a:buNone/>
            </a:pPr>
            <a:r>
              <a:rPr lang="en-US" dirty="0"/>
              <a:t>This is a case report of </a:t>
            </a:r>
            <a:r>
              <a:rPr lang="en-US" b="1" dirty="0"/>
              <a:t>two sisters </a:t>
            </a:r>
            <a:r>
              <a:rPr lang="en-US" dirty="0"/>
              <a:t>who were </a:t>
            </a:r>
            <a:r>
              <a:rPr lang="en-US" b="1" dirty="0"/>
              <a:t>concomitantly</a:t>
            </a:r>
            <a:r>
              <a:rPr lang="en-US" dirty="0"/>
              <a:t> diagnosed with breast cancer; the younger sister with </a:t>
            </a:r>
            <a:r>
              <a:rPr lang="en-US" dirty="0" err="1"/>
              <a:t>Crohn’s</a:t>
            </a:r>
            <a:r>
              <a:rPr lang="en-US" dirty="0"/>
              <a:t> disease had breast cancer during gestation, and the elder sister was single with no reproductive history. </a:t>
            </a:r>
          </a:p>
          <a:p>
            <a:pPr marL="0" indent="0" algn="l">
              <a:buNone/>
            </a:pPr>
            <a:r>
              <a:rPr lang="en-US" dirty="0"/>
              <a:t> </a:t>
            </a:r>
            <a:endParaRPr lang="ar-SA" dirty="0"/>
          </a:p>
          <a:p>
            <a:pPr algn="l"/>
            <a:endParaRPr lang="ar-SA" dirty="0"/>
          </a:p>
        </p:txBody>
      </p:sp>
    </p:spTree>
    <p:extLst>
      <p:ext uri="{BB962C8B-B14F-4D97-AF65-F5344CB8AC3E}">
        <p14:creationId xmlns:p14="http://schemas.microsoft.com/office/powerpoint/2010/main" xmlns="" val="1124767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marL="45720" indent="0" algn="l">
              <a:buNone/>
            </a:pPr>
            <a:r>
              <a:rPr lang="en-US" dirty="0"/>
              <a:t>Their parents are not relatives. This case report aims to detail our experience in diagnosing breast cancer during gestation and choosing the best treatment for both the health of the mother and the safety of the fetus.</a:t>
            </a:r>
            <a:endParaRPr lang="ar-SA" dirty="0"/>
          </a:p>
        </p:txBody>
      </p:sp>
    </p:spTree>
    <p:extLst>
      <p:ext uri="{BB962C8B-B14F-4D97-AF65-F5344CB8AC3E}">
        <p14:creationId xmlns:p14="http://schemas.microsoft.com/office/powerpoint/2010/main" xmlns="" val="1230277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Case presentation Patient 1</a:t>
            </a:r>
            <a:endParaRPr lang="ar-SA" dirty="0"/>
          </a:p>
        </p:txBody>
      </p:sp>
      <p:sp>
        <p:nvSpPr>
          <p:cNvPr id="3" name="عنصر نائب للمحتوى 2"/>
          <p:cNvSpPr>
            <a:spLocks noGrp="1"/>
          </p:cNvSpPr>
          <p:nvPr>
            <p:ph sz="quarter" idx="1"/>
          </p:nvPr>
        </p:nvSpPr>
        <p:spPr/>
        <p:txBody>
          <a:bodyPr>
            <a:normAutofit/>
          </a:bodyPr>
          <a:lstStyle/>
          <a:p>
            <a:pPr marL="0" indent="0" algn="l">
              <a:buNone/>
            </a:pPr>
            <a:r>
              <a:rPr lang="en-US" dirty="0"/>
              <a:t>A 31-year-old </a:t>
            </a:r>
            <a:r>
              <a:rPr lang="en-US" dirty="0" err="1"/>
              <a:t>gravida</a:t>
            </a:r>
            <a:r>
              <a:rPr lang="en-US" dirty="0"/>
              <a:t> 1, </a:t>
            </a:r>
            <a:r>
              <a:rPr lang="en-US" dirty="0" err="1"/>
              <a:t>para</a:t>
            </a:r>
            <a:r>
              <a:rPr lang="en-US" dirty="0"/>
              <a:t> 0 pregnant Syrian woman was admitted to Al-</a:t>
            </a:r>
            <a:r>
              <a:rPr lang="en-US" dirty="0" err="1"/>
              <a:t>Bairouni</a:t>
            </a:r>
            <a:r>
              <a:rPr lang="en-US" dirty="0"/>
              <a:t> University Hospital in May 2014 complaining of a palpable lump in her left breast.</a:t>
            </a:r>
          </a:p>
          <a:p>
            <a:pPr marL="0" indent="0" algn="l">
              <a:buNone/>
            </a:pPr>
            <a:r>
              <a:rPr lang="en-US" dirty="0"/>
              <a:t>She is a housewife and at presentation was at 30 weeks gestation. </a:t>
            </a:r>
          </a:p>
        </p:txBody>
      </p:sp>
    </p:spTree>
    <p:extLst>
      <p:ext uri="{BB962C8B-B14F-4D97-AF65-F5344CB8AC3E}">
        <p14:creationId xmlns:p14="http://schemas.microsoft.com/office/powerpoint/2010/main" xmlns="" val="27365733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711</TotalTime>
  <Words>2320</Words>
  <Application>Microsoft Office PowerPoint</Application>
  <PresentationFormat>عرض على الشاشة (3:4)‏</PresentationFormat>
  <Paragraphs>105</Paragraphs>
  <Slides>63</Slides>
  <Notes>0</Notes>
  <HiddenSlides>0</HiddenSlides>
  <MMClips>0</MMClips>
  <ScaleCrop>false</ScaleCrop>
  <HeadingPairs>
    <vt:vector size="4" baseType="variant">
      <vt:variant>
        <vt:lpstr>سمة</vt:lpstr>
      </vt:variant>
      <vt:variant>
        <vt:i4>1</vt:i4>
      </vt:variant>
      <vt:variant>
        <vt:lpstr>عناوين الشرائح</vt:lpstr>
      </vt:variant>
      <vt:variant>
        <vt:i4>63</vt:i4>
      </vt:variant>
    </vt:vector>
  </HeadingPairs>
  <TitlesOfParts>
    <vt:vector size="64" baseType="lpstr">
      <vt:lpstr>مشربية</vt:lpstr>
      <vt:lpstr>Gestational breast  cancer prepared by: Razan Hadidi</vt:lpstr>
      <vt:lpstr>1. Siegel RL, Miller KD, Jemal A. Cancer statistics, 2020. CA Cancer J Clin. 2020;70:7–30. </vt:lpstr>
      <vt:lpstr>الشريحة 3</vt:lpstr>
      <vt:lpstr>2. Mansfield CM. A review of the etiology of breast cancer. J Natl Med Assoc. 1993;85(3):217–21. </vt:lpstr>
      <vt:lpstr> 3. Ishida T, Yokoe T, Kasumi F, Sakamoto G, Makita M, Tominaga T, et al. Clinicopathologic characteristics and prognosis of breast cancer patients associated with pregnancy and lactation: analysis of case–control study in Japan. Jpn J Cancer Res. 1992;83:1143.  4. Lee YY, Roberts CL, Dobbins T, Stavrou E, Black K, Morris J, et al. Incidence and outcomes of pregnancy‑associated cancer in Australia, 1994–2008: a population‑based linkage study. BJOG. 2012;119:1572–82. </vt:lpstr>
      <vt:lpstr>الشريحة 6</vt:lpstr>
      <vt:lpstr>الشريحة 7</vt:lpstr>
      <vt:lpstr>الشريحة 8</vt:lpstr>
      <vt:lpstr>Case presentation Patient 1</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Patient 2</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Discussion and conclusions</vt:lpstr>
      <vt:lpstr>5. Wang Y, Zhu J, Gou J, Xiong J, Yang X. Phyllodes tumors of the breast in 2 sisters: case report and review of literature. Medicine (Baltimore). 2017;96(46):e8552.    </vt:lpstr>
      <vt:lpstr>الشريحة 40</vt:lpstr>
      <vt:lpstr>الشريحة 41</vt:lpstr>
      <vt:lpstr>الشريحة 42</vt:lpstr>
      <vt:lpstr> 6. Borges VF, Schedin PJ. Pregnancy‑associated breast cancer: an entity needing refinement of the definition. Cancer. 2012;118:3226–8.  7. Durrani S, Akbar S, Heena H. Breast cancer during pregnancy. Cureus. 2018;10(7):e2941.</vt:lpstr>
      <vt:lpstr>الشريحة 44</vt:lpstr>
      <vt:lpstr>   6. Borges VF, Schedin PJ. Pregnancy‑associated breast cancer: an entity needing refinement of the definition. Cancer. 2012;118:3226–8.  8. Murthy RK, Theriault RL, Barnett CM, Hodge S, Ramirez MM, Milbourne A, et al. Outcomes of children exposed in utero to chemotherapy for breast cancer. Breast Cancer Res. 2014;16:500. </vt:lpstr>
      <vt:lpstr>9. Schad A, Slostad J, Rao R. Gestational breast cancer: current chal‑ lenges in staging and treatment of breast cancer. BMJ Case Rep. 2020;13(11):e235308.  10. Nye L, Huyck TK, Gradishar WJ. Diagnostic and treatment considera‑ tions when newly diagnosed breast cancer coincides with pregnancy: a case report and review of literature. J Natl Compr Cancer Netw. 2012;10(2):145–8.</vt:lpstr>
      <vt:lpstr>  11. Riegler G, Caserta L, Castiglione F, Esposito I, Valpiani D, Annese V, et al. Increased risk of breast cancer in first‑degree relatives of Crohn’s disease patients. Dig Liver Dis. 2006;38(1):18–23. 12. Pellino G, Sciaudone G, Patturelli M, Candilio G, De Fatico S, Landino I, et al. Relatives of Crohn’s disease patients and breast cancer: an over‑ looked condition. Int J Surg. 2014;12(1):S156–8.  </vt:lpstr>
      <vt:lpstr>13. Søgaard KK, Cronin‑Fenton DP, Pedersen L, Sørensen HT, Lash TL. Survival in Danish patients with breast cancer and inflammatory bowel disease: a nationwide cohort study. Inflamm Bowel Dis. 2008;14(04):519–25.  </vt:lpstr>
      <vt:lpstr>14. Axelrad JE, Fowler SA, Friedman S, Ananthakrishnan AN, Yajnik V. Effects of cancer treatment on inflammatory bowel disease remission and reactiva‑ tion. Clin Gastroenterol Hepatol. 2012;10:1021‑1027. e1. </vt:lpstr>
      <vt:lpstr>الشريحة 50</vt:lpstr>
      <vt:lpstr> 2. Mansfield CM. A review of the etiology of breast cancer. J Natl Med Assoc. 1993;85(3):217–21. 15. Bravi F, Decarli A, Russo AG. Risk factors for breast cancer in a cohort of mammographic screening program: a nested case–control study within the FRiCaM study. Cancer Med. 2018;7(5):2145–52.  </vt:lpstr>
      <vt:lpstr>الشريحة 52</vt:lpstr>
      <vt:lpstr>الشريحة 53</vt:lpstr>
      <vt:lpstr>16. Kotsopoulos J. BRCA mutations and breast cancer prevention. Cancers (Basel). 2018;10(12):524.</vt:lpstr>
      <vt:lpstr>الشريحة 55</vt:lpstr>
      <vt:lpstr>17. Mehrgou A, Akouchekian M. The importance of BRCA1 and BRCA2 genes mutations in breast cancer development. Med J Islam Repub Iran. 2016;30:369.</vt:lpstr>
      <vt:lpstr>الشريحة 57</vt:lpstr>
      <vt:lpstr>الشريحة 58</vt:lpstr>
      <vt:lpstr>18. Duffy MJ, Walsh S, McDermott EW, Crown J. Biomarkers in breast cancer: where are we and where are we going? Adv Clin Chem. 2015;71:1–23. https:// doi. org/ 10. 1016/ bs. acc. 2015. 05. 001. </vt:lpstr>
      <vt:lpstr>الشريحة 60</vt:lpstr>
      <vt:lpstr>الشريحة 61</vt:lpstr>
      <vt:lpstr>الشريحة 62</vt:lpstr>
      <vt:lpstr>الشريحة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Gestational breast cancer in a patient with Crohn’s disease: two case reports </dc:title>
  <dc:creator>2018</dc:creator>
  <cp:lastModifiedBy>sahr</cp:lastModifiedBy>
  <cp:revision>46</cp:revision>
  <dcterms:created xsi:type="dcterms:W3CDTF">2022-03-11T07:53:43Z</dcterms:created>
  <dcterms:modified xsi:type="dcterms:W3CDTF">2022-03-17T21:15:39Z</dcterms:modified>
</cp:coreProperties>
</file>